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2" r:id="rId2"/>
    <p:sldId id="303" r:id="rId3"/>
    <p:sldId id="304" r:id="rId4"/>
    <p:sldId id="305" r:id="rId5"/>
    <p:sldId id="348" r:id="rId6"/>
    <p:sldId id="362" r:id="rId7"/>
    <p:sldId id="366" r:id="rId8"/>
    <p:sldId id="365" r:id="rId9"/>
    <p:sldId id="367" r:id="rId10"/>
    <p:sldId id="406" r:id="rId11"/>
    <p:sldId id="439" r:id="rId12"/>
    <p:sldId id="401" r:id="rId13"/>
    <p:sldId id="473" r:id="rId14"/>
    <p:sldId id="460" r:id="rId15"/>
    <p:sldId id="508" r:id="rId16"/>
    <p:sldId id="488" r:id="rId17"/>
    <p:sldId id="542" r:id="rId18"/>
    <p:sldId id="539" r:id="rId19"/>
    <p:sldId id="517" r:id="rId20"/>
    <p:sldId id="509" r:id="rId21"/>
    <p:sldId id="521" r:id="rId22"/>
    <p:sldId id="510" r:id="rId23"/>
    <p:sldId id="511" r:id="rId24"/>
    <p:sldId id="543" r:id="rId25"/>
    <p:sldId id="536" r:id="rId26"/>
    <p:sldId id="523" r:id="rId27"/>
    <p:sldId id="540" r:id="rId28"/>
    <p:sldId id="512" r:id="rId29"/>
    <p:sldId id="538" r:id="rId30"/>
    <p:sldId id="535" r:id="rId31"/>
    <p:sldId id="533" r:id="rId32"/>
    <p:sldId id="534" r:id="rId33"/>
    <p:sldId id="528" r:id="rId34"/>
    <p:sldId id="529" r:id="rId35"/>
    <p:sldId id="532" r:id="rId36"/>
    <p:sldId id="530" r:id="rId37"/>
    <p:sldId id="513" r:id="rId38"/>
    <p:sldId id="527" r:id="rId39"/>
    <p:sldId id="514" r:id="rId40"/>
    <p:sldId id="515" r:id="rId41"/>
    <p:sldId id="522" r:id="rId42"/>
    <p:sldId id="524" r:id="rId43"/>
    <p:sldId id="516" r:id="rId44"/>
    <p:sldId id="541" r:id="rId45"/>
    <p:sldId id="544" r:id="rId46"/>
    <p:sldId id="347" r:id="rId4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761F749-A2DC-4AE4-A508-F8AE323D6740}">
          <p14:sldIdLst/>
        </p14:section>
        <p14:section name="Naamloze sectie" id="{4B934F93-FF83-452D-AD4B-3C8478BB6ED1}">
          <p14:sldIdLst>
            <p14:sldId id="302"/>
            <p14:sldId id="303"/>
            <p14:sldId id="304"/>
            <p14:sldId id="305"/>
            <p14:sldId id="348"/>
            <p14:sldId id="362"/>
            <p14:sldId id="366"/>
            <p14:sldId id="365"/>
            <p14:sldId id="367"/>
            <p14:sldId id="406"/>
            <p14:sldId id="439"/>
            <p14:sldId id="401"/>
            <p14:sldId id="473"/>
            <p14:sldId id="460"/>
            <p14:sldId id="508"/>
            <p14:sldId id="488"/>
            <p14:sldId id="542"/>
            <p14:sldId id="539"/>
            <p14:sldId id="517"/>
            <p14:sldId id="509"/>
            <p14:sldId id="521"/>
            <p14:sldId id="510"/>
            <p14:sldId id="511"/>
            <p14:sldId id="543"/>
            <p14:sldId id="536"/>
            <p14:sldId id="523"/>
            <p14:sldId id="540"/>
            <p14:sldId id="512"/>
            <p14:sldId id="538"/>
            <p14:sldId id="535"/>
            <p14:sldId id="533"/>
            <p14:sldId id="534"/>
            <p14:sldId id="528"/>
            <p14:sldId id="529"/>
            <p14:sldId id="532"/>
            <p14:sldId id="530"/>
            <p14:sldId id="513"/>
            <p14:sldId id="527"/>
            <p14:sldId id="514"/>
            <p14:sldId id="515"/>
            <p14:sldId id="522"/>
            <p14:sldId id="524"/>
            <p14:sldId id="516"/>
            <p14:sldId id="541"/>
            <p14:sldId id="544"/>
            <p14:sldId id="3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3A2300"/>
    <a:srgbClr val="8A5200"/>
    <a:srgbClr val="1B190F"/>
    <a:srgbClr val="EBD7C3"/>
    <a:srgbClr val="FFFFFF"/>
    <a:srgbClr val="FF6600"/>
    <a:srgbClr val="FF6969"/>
    <a:srgbClr val="FF9900"/>
    <a:srgbClr val="303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1" autoAdjust="0"/>
    <p:restoredTop sz="94590" autoAdjust="0"/>
  </p:normalViewPr>
  <p:slideViewPr>
    <p:cSldViewPr>
      <p:cViewPr varScale="1">
        <p:scale>
          <a:sx n="61" d="100"/>
          <a:sy n="61" d="100"/>
        </p:scale>
        <p:origin x="-782"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31108-7A9F-4FA6-B341-F355C997B57E}" type="datetimeFigureOut">
              <a:rPr lang="nl-NL" smtClean="0"/>
              <a:t>26-1-2018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56C4F4-F087-41C7-B33A-C7E9BF35F5A4}" type="slidenum">
              <a:rPr lang="nl-NL" smtClean="0"/>
              <a:t>‹nr.›</a:t>
            </a:fld>
            <a:endParaRPr lang="nl-NL"/>
          </a:p>
        </p:txBody>
      </p:sp>
    </p:spTree>
    <p:extLst>
      <p:ext uri="{BB962C8B-B14F-4D97-AF65-F5344CB8AC3E}">
        <p14:creationId xmlns:p14="http://schemas.microsoft.com/office/powerpoint/2010/main" val="309262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23</a:t>
            </a:fld>
            <a:endParaRPr lang="nl-NL"/>
          </a:p>
        </p:txBody>
      </p:sp>
    </p:spTree>
    <p:extLst>
      <p:ext uri="{BB962C8B-B14F-4D97-AF65-F5344CB8AC3E}">
        <p14:creationId xmlns:p14="http://schemas.microsoft.com/office/powerpoint/2010/main" val="18044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6184812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3448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1227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802715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24726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58915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349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0287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8646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9154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26-1-2018</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57079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61" y="566015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04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5190291"/>
            <a:ext cx="9144000" cy="830997"/>
          </a:xfrm>
          <a:prstGeom prst="rect">
            <a:avLst/>
          </a:prstGeom>
          <a:solidFill>
            <a:srgbClr val="C0B98E"/>
          </a:solidFill>
          <a:scene3d>
            <a:camera prst="orthographicFront"/>
            <a:lightRig rig="threePt" dir="t"/>
          </a:scene3d>
          <a:sp3d>
            <a:bevelT prst="angle"/>
          </a:sp3d>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800" b="1" cap="none" spc="0" dirty="0" smtClean="0">
                <a:ln w="50800"/>
                <a:solidFill>
                  <a:srgbClr val="6D653F"/>
                </a:solidFill>
                <a:effectLst/>
                <a:latin typeface="Charlemagne Std" pitchFamily="82" charset="0"/>
              </a:rPr>
              <a:t>Het evangelie</a:t>
            </a:r>
            <a:endParaRPr lang="nl-NL" sz="4800" b="1" cap="none" spc="0" dirty="0">
              <a:ln w="50800"/>
              <a:solidFill>
                <a:srgbClr val="6D653F"/>
              </a:solidFill>
              <a:effectLst/>
              <a:latin typeface="Charlemagne Std" pitchFamily="82" charset="0"/>
            </a:endParaRPr>
          </a:p>
        </p:txBody>
      </p:sp>
      <p:sp>
        <p:nvSpPr>
          <p:cNvPr id="3" name="Rechthoek 2"/>
          <p:cNvSpPr/>
          <p:nvPr/>
        </p:nvSpPr>
        <p:spPr>
          <a:xfrm>
            <a:off x="3097708" y="2492896"/>
            <a:ext cx="3164200" cy="1938992"/>
          </a:xfrm>
          <a:prstGeom prst="rect">
            <a:avLst/>
          </a:prstGeom>
          <a:solidFill>
            <a:srgbClr val="C00000"/>
          </a:solidFill>
          <a:ln>
            <a:noFill/>
          </a:ln>
          <a:scene3d>
            <a:camera prst="orthographicFront"/>
            <a:lightRig rig="threePt" dir="t"/>
          </a:scene3d>
          <a:sp3d>
            <a:bevelT prst="angle"/>
          </a:sp3d>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4000" b="1" dirty="0">
                <a:ln w="50800"/>
                <a:solidFill>
                  <a:schemeClr val="bg1"/>
                </a:solidFill>
              </a:rPr>
              <a:t>Κατὰ </a:t>
            </a:r>
            <a:r>
              <a:rPr lang="el-GR" sz="4000" b="1" dirty="0" smtClean="0">
                <a:ln w="50800"/>
                <a:solidFill>
                  <a:schemeClr val="bg1"/>
                </a:solidFill>
              </a:rPr>
              <a:t>Μάρκον</a:t>
            </a:r>
            <a:endParaRPr lang="nl-NL" sz="4000" b="1" dirty="0" smtClean="0">
              <a:ln w="50800"/>
              <a:solidFill>
                <a:schemeClr val="bg1"/>
              </a:solidFill>
            </a:endParaRPr>
          </a:p>
          <a:p>
            <a:pPr algn="ctr"/>
            <a:r>
              <a:rPr lang="nl-NL" sz="4000" b="1" dirty="0" err="1" smtClean="0">
                <a:ln w="50800"/>
                <a:solidFill>
                  <a:schemeClr val="bg1"/>
                </a:solidFill>
              </a:rPr>
              <a:t>kata</a:t>
            </a:r>
            <a:r>
              <a:rPr lang="nl-NL" sz="4000" b="1" dirty="0" smtClean="0">
                <a:ln w="50800"/>
                <a:solidFill>
                  <a:schemeClr val="bg1"/>
                </a:solidFill>
              </a:rPr>
              <a:t> </a:t>
            </a:r>
            <a:r>
              <a:rPr lang="nl-NL" sz="4000" b="1" dirty="0" err="1" smtClean="0">
                <a:ln w="50800"/>
                <a:solidFill>
                  <a:schemeClr val="bg1"/>
                </a:solidFill>
              </a:rPr>
              <a:t>markon</a:t>
            </a:r>
            <a:endParaRPr lang="nl-NL" sz="4000" b="1" dirty="0" smtClean="0">
              <a:ln w="50800"/>
              <a:solidFill>
                <a:schemeClr val="bg1"/>
              </a:solidFill>
            </a:endParaRPr>
          </a:p>
          <a:p>
            <a:pPr algn="ctr"/>
            <a:r>
              <a:rPr lang="nl-NL" sz="4000" b="1" dirty="0" smtClean="0">
                <a:ln w="50800"/>
                <a:solidFill>
                  <a:schemeClr val="bg1"/>
                </a:solidFill>
              </a:rPr>
              <a:t>Deel 13</a:t>
            </a:r>
            <a:endParaRPr lang="nl-NL" sz="4000" b="1" dirty="0">
              <a:ln w="5080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339752" y="227728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endParaRPr lang="nl-NL" sz="20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strijd om de voorrang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32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3450554" y="27980"/>
            <a:ext cx="5709600" cy="3744000"/>
          </a:xfrm>
          <a:prstGeom prst="rect">
            <a:avLst/>
          </a:prstGeom>
          <a:solidFill>
            <a:schemeClr val="tx1"/>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Gesprekken op de reis naar Jeruzalem</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36467" y="3331351"/>
            <a:ext cx="7729307" cy="86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Volgen op de koninklijke weg</a:t>
            </a: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0038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Rechte verbindingslijn 21"/>
          <p:cNvCxnSpPr/>
          <p:nvPr/>
        </p:nvCxnSpPr>
        <p:spPr>
          <a:xfrm flipV="1">
            <a:off x="-180528" y="3060452"/>
            <a:ext cx="9649072" cy="1"/>
          </a:xfrm>
          <a:prstGeom prst="line">
            <a:avLst/>
          </a:prstGeom>
          <a:ln w="76200">
            <a:solidFill>
              <a:srgbClr val="FF0000"/>
            </a:solidFill>
          </a:ln>
        </p:spPr>
        <p:style>
          <a:lnRef idx="1">
            <a:schemeClr val="accent3"/>
          </a:lnRef>
          <a:fillRef idx="0">
            <a:schemeClr val="accent3"/>
          </a:fillRef>
          <a:effectRef idx="0">
            <a:schemeClr val="accent3"/>
          </a:effectRef>
          <a:fontRef idx="minor">
            <a:schemeClr val="tx1"/>
          </a:fontRef>
        </p:style>
      </p:cxnSp>
      <p:sp>
        <p:nvSpPr>
          <p:cNvPr id="25" name="Tekstvak 24"/>
          <p:cNvSpPr txBox="1"/>
          <p:nvPr/>
        </p:nvSpPr>
        <p:spPr>
          <a:xfrm>
            <a:off x="107504" y="1115452"/>
            <a:ext cx="896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GALILEA  &amp; BUITENLAND</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kstvak 25"/>
          <p:cNvSpPr txBox="1"/>
          <p:nvPr/>
        </p:nvSpPr>
        <p:spPr>
          <a:xfrm>
            <a:off x="107504" y="2627620"/>
            <a:ext cx="896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GALILEA  &amp; BUITENLAND</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kstvak 18"/>
          <p:cNvSpPr txBox="1"/>
          <p:nvPr/>
        </p:nvSpPr>
        <p:spPr>
          <a:xfrm rot="20366628">
            <a:off x="309641" y="2399129"/>
            <a:ext cx="8640000" cy="830997"/>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maakte 3 maal per jaar </a:t>
            </a:r>
          </a:p>
          <a:p>
            <a:pPr algn="ct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allija</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naar Jeruzalem!</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03647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3000" fill="hold"/>
                                        <p:tgtEl>
                                          <p:spTgt spid="19"/>
                                        </p:tgtEl>
                                        <p:attrNameLst>
                                          <p:attrName>ppt_w</p:attrName>
                                        </p:attrNameLst>
                                      </p:cBhvr>
                                      <p:tavLst>
                                        <p:tav tm="0">
                                          <p:val>
                                            <p:fltVal val="0"/>
                                          </p:val>
                                        </p:tav>
                                        <p:tav tm="100000">
                                          <p:val>
                                            <p:strVal val="#ppt_w"/>
                                          </p:val>
                                        </p:tav>
                                      </p:tavLst>
                                    </p:anim>
                                    <p:anim calcmode="lin" valueType="num">
                                      <p:cBhvr>
                                        <p:cTn id="22" dur="3000" fill="hold"/>
                                        <p:tgtEl>
                                          <p:spTgt spid="19"/>
                                        </p:tgtEl>
                                        <p:attrNameLst>
                                          <p:attrName>ppt_h</p:attrName>
                                        </p:attrNameLst>
                                      </p:cBhvr>
                                      <p:tavLst>
                                        <p:tav tm="0">
                                          <p:val>
                                            <p:fltVal val="0"/>
                                          </p:val>
                                        </p:tav>
                                        <p:tav tm="100000">
                                          <p:val>
                                            <p:strVal val="#ppt_h"/>
                                          </p:val>
                                        </p:tav>
                                      </p:tavLst>
                                    </p:anim>
                                    <p:anim calcmode="lin" valueType="num">
                                      <p:cBhvr>
                                        <p:cTn id="23" dur="3000" fill="hold"/>
                                        <p:tgtEl>
                                          <p:spTgt spid="19"/>
                                        </p:tgtEl>
                                        <p:attrNameLst>
                                          <p:attrName>style.rotation</p:attrName>
                                        </p:attrNameLst>
                                      </p:cBhvr>
                                      <p:tavLst>
                                        <p:tav tm="0">
                                          <p:val>
                                            <p:fltVal val="360"/>
                                          </p:val>
                                        </p:tav>
                                        <p:tav tm="100000">
                                          <p:val>
                                            <p:fltVal val="0"/>
                                          </p:val>
                                        </p:tav>
                                      </p:tavLst>
                                    </p:anim>
                                    <p:animEffect transition="in" filter="fade">
                                      <p:cBhvr>
                                        <p:cTn id="24"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590592" y="1196752"/>
            <a:ext cx="5709600" cy="3744000"/>
          </a:xfrm>
          <a:prstGeom prst="rect">
            <a:avLst/>
          </a:prstGeom>
          <a:solidFill>
            <a:srgbClr val="C00000"/>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Davids Zoon en Heer</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Schriftgeleerden</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2000" i="1" dirty="0" err="1">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615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2654855525"/>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6" name="Tijdelijke aanduiding voor inhoud 2"/>
          <p:cNvSpPr txBox="1">
            <a:spLocks/>
          </p:cNvSpPr>
          <p:nvPr/>
        </p:nvSpPr>
        <p:spPr>
          <a:xfrm>
            <a:off x="179512" y="188640"/>
            <a:ext cx="6408712" cy="460851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4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VOORAFGAAND:</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de verdorde vijgenboom</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bevoegdheid</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gelijkenis van de onrechtvaardige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pachters</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recht van de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Keizer</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vraag naar de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opstanding</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grote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gebod</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Zoon en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Heer</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tegen de </a:t>
            </a: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p>
          <a:p>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2000" i="1" dirty="0" err="1">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2400" dirty="0">
              <a:solidFill>
                <a:prstClr val="black"/>
              </a:solidFill>
            </a:endParaRPr>
          </a:p>
        </p:txBody>
      </p:sp>
      <p:sp>
        <p:nvSpPr>
          <p:cNvPr id="8" name="Tijdelijke aanduiding voor inhoud 2"/>
          <p:cNvSpPr txBox="1">
            <a:spLocks/>
          </p:cNvSpPr>
          <p:nvPr/>
        </p:nvSpPr>
        <p:spPr>
          <a:xfrm>
            <a:off x="3788296" y="2673224"/>
            <a:ext cx="5176192" cy="277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KERNTEKST:</a:t>
            </a:r>
            <a:endPar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“Staat </a:t>
            </a:r>
            <a:r>
              <a:rPr lang="nl-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er niet geschreven, dat mijn huis een bedehuis zal heten voor alle volken? </a:t>
            </a:r>
            <a:r>
              <a:rPr lang="nl-NL" sz="2400" b="1"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a:t>
            </a: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6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(Marc.11:17,18)</a:t>
            </a:r>
            <a:endParaRPr lang="nl-NL"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37643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827584" y="580089"/>
            <a:ext cx="5709600" cy="3744000"/>
          </a:xfrm>
          <a:prstGeom prst="rect">
            <a:avLst/>
          </a:prstGeom>
          <a:solidFill>
            <a:srgbClr val="C00000"/>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jdelijke aanduiding voor inhoud 2"/>
          <p:cNvSpPr txBox="1">
            <a:spLocks/>
          </p:cNvSpPr>
          <p:nvPr/>
        </p:nvSpPr>
        <p:spPr>
          <a:xfrm>
            <a:off x="4139952" y="2678442"/>
            <a:ext cx="4343702" cy="226794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Weer </a:t>
            </a:r>
          </a:p>
          <a:p>
            <a:pPr marL="0" indent="0" algn="ctr">
              <a:buNone/>
            </a:pP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staat de tempel </a:t>
            </a:r>
          </a:p>
          <a:p>
            <a:pPr marL="0" indent="0" algn="ctr">
              <a:buNone/>
            </a:pP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centraal!</a:t>
            </a:r>
            <a:endParaRPr lang="nl-NL"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3577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atie bij deel 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7384"/>
            <a:ext cx="9144000" cy="5579446"/>
          </a:xfrm>
          <a:prstGeom prst="rect">
            <a:avLst/>
          </a:prstGeom>
        </p:spPr>
      </p:pic>
      <p:sp>
        <p:nvSpPr>
          <p:cNvPr id="12" name="Tekstvak 11"/>
          <p:cNvSpPr txBox="1"/>
          <p:nvPr/>
        </p:nvSpPr>
        <p:spPr>
          <a:xfrm>
            <a:off x="2181627" y="116632"/>
            <a:ext cx="4766637" cy="5324535"/>
          </a:xfrm>
          <a:prstGeom prst="rect">
            <a:avLst/>
          </a:prstGeom>
          <a:solidFill>
            <a:schemeClr val="tx2">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000" b="1" dirty="0" smtClean="0">
                <a:solidFill>
                  <a:schemeClr val="bg1"/>
                </a:solidFill>
                <a:latin typeface="Verdana Pro" panose="020B0604030504040204" pitchFamily="34" charset="0"/>
              </a:rPr>
              <a:t>Wereld</a:t>
            </a: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p:txBody>
      </p:sp>
      <p:sp>
        <p:nvSpPr>
          <p:cNvPr id="11" name="Tekstvak 10"/>
          <p:cNvSpPr txBox="1"/>
          <p:nvPr/>
        </p:nvSpPr>
        <p:spPr>
          <a:xfrm>
            <a:off x="2519175" y="514671"/>
            <a:ext cx="4141057" cy="4708981"/>
          </a:xfrm>
          <a:prstGeom prst="rect">
            <a:avLst/>
          </a:prstGeom>
          <a:solidFill>
            <a:schemeClr val="tx2">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000" b="1" dirty="0" smtClean="0">
                <a:solidFill>
                  <a:schemeClr val="bg1"/>
                </a:solidFill>
                <a:latin typeface="Verdana Pro" panose="020B0604030504040204" pitchFamily="34" charset="0"/>
              </a:rPr>
              <a:t>Israël</a:t>
            </a: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p:txBody>
      </p:sp>
      <p:sp>
        <p:nvSpPr>
          <p:cNvPr id="10" name="Tekstvak 9"/>
          <p:cNvSpPr txBox="1"/>
          <p:nvPr/>
        </p:nvSpPr>
        <p:spPr>
          <a:xfrm>
            <a:off x="2807206" y="874711"/>
            <a:ext cx="3564993" cy="4093428"/>
          </a:xfrm>
          <a:prstGeom prst="rect">
            <a:avLst/>
          </a:prstGeom>
          <a:solidFill>
            <a:schemeClr val="tx2">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000" b="1" dirty="0" smtClean="0">
                <a:solidFill>
                  <a:schemeClr val="bg1"/>
                </a:solidFill>
                <a:latin typeface="Verdana Pro" panose="020B0604030504040204" pitchFamily="34" charset="0"/>
              </a:rPr>
              <a:t>Jeruzalem</a:t>
            </a: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p:txBody>
      </p:sp>
      <p:sp>
        <p:nvSpPr>
          <p:cNvPr id="9" name="Tekstvak 8"/>
          <p:cNvSpPr txBox="1"/>
          <p:nvPr/>
        </p:nvSpPr>
        <p:spPr>
          <a:xfrm>
            <a:off x="3102454" y="1281169"/>
            <a:ext cx="3015952" cy="3477875"/>
          </a:xfrm>
          <a:prstGeom prst="rect">
            <a:avLst/>
          </a:prstGeom>
          <a:solidFill>
            <a:schemeClr val="accent1">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000" b="1" dirty="0" err="1" smtClean="0">
                <a:solidFill>
                  <a:schemeClr val="bg1"/>
                </a:solidFill>
                <a:latin typeface="Verdana Pro" panose="020B0604030504040204" pitchFamily="34" charset="0"/>
              </a:rPr>
              <a:t>Misjkan</a:t>
            </a: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smtClean="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a:p>
            <a:pPr algn="ctr"/>
            <a:endParaRPr lang="nl-NL" sz="2000" b="1" dirty="0">
              <a:solidFill>
                <a:schemeClr val="bg1"/>
              </a:solidFill>
              <a:latin typeface="Verdana Pro" panose="020B0604030504040204" pitchFamily="34" charset="0"/>
            </a:endParaRPr>
          </a:p>
        </p:txBody>
      </p:sp>
      <p:sp>
        <p:nvSpPr>
          <p:cNvPr id="8" name="Tekstvak 7"/>
          <p:cNvSpPr txBox="1"/>
          <p:nvPr/>
        </p:nvSpPr>
        <p:spPr>
          <a:xfrm>
            <a:off x="3322670" y="1666799"/>
            <a:ext cx="2503512" cy="2862322"/>
          </a:xfrm>
          <a:prstGeom prst="rect">
            <a:avLst/>
          </a:prstGeom>
          <a:solidFill>
            <a:schemeClr val="accent1">
              <a:lumMod val="40000"/>
              <a:lumOff val="6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000" b="1" dirty="0" smtClean="0">
                <a:solidFill>
                  <a:schemeClr val="tx1"/>
                </a:solidFill>
                <a:latin typeface="Verdana Pro" panose="020B0604030504040204" pitchFamily="34" charset="0"/>
              </a:rPr>
              <a:t>Heilige</a:t>
            </a:r>
          </a:p>
          <a:p>
            <a:pPr algn="ctr"/>
            <a:endParaRPr lang="nl-NL" sz="2000" b="1" dirty="0">
              <a:solidFill>
                <a:schemeClr val="tx1"/>
              </a:solidFill>
              <a:latin typeface="Verdana Pro" panose="020B0604030504040204" pitchFamily="34" charset="0"/>
            </a:endParaRPr>
          </a:p>
          <a:p>
            <a:pPr algn="ctr"/>
            <a:endParaRPr lang="nl-NL" sz="2000" b="1" dirty="0" smtClean="0">
              <a:solidFill>
                <a:schemeClr val="tx1"/>
              </a:solidFill>
              <a:latin typeface="Verdana Pro" panose="020B0604030504040204" pitchFamily="34" charset="0"/>
            </a:endParaRPr>
          </a:p>
          <a:p>
            <a:pPr algn="ctr"/>
            <a:endParaRPr lang="nl-NL" sz="2000" b="1" dirty="0" smtClean="0">
              <a:solidFill>
                <a:schemeClr val="tx1"/>
              </a:solidFill>
              <a:latin typeface="Verdana Pro" panose="020B0604030504040204" pitchFamily="34" charset="0"/>
            </a:endParaRPr>
          </a:p>
          <a:p>
            <a:pPr algn="ctr"/>
            <a:endParaRPr lang="nl-NL" sz="2000" b="1" dirty="0">
              <a:solidFill>
                <a:schemeClr val="tx1"/>
              </a:solidFill>
              <a:latin typeface="Verdana Pro" panose="020B0604030504040204" pitchFamily="34" charset="0"/>
            </a:endParaRPr>
          </a:p>
          <a:p>
            <a:pPr algn="ctr"/>
            <a:endParaRPr lang="nl-NL" sz="2000" b="1" dirty="0" smtClean="0">
              <a:solidFill>
                <a:schemeClr val="tx1"/>
              </a:solidFill>
              <a:latin typeface="Verdana Pro" panose="020B0604030504040204" pitchFamily="34" charset="0"/>
            </a:endParaRPr>
          </a:p>
          <a:p>
            <a:pPr algn="ctr"/>
            <a:r>
              <a:rPr lang="nl-NL" sz="2000" b="1" dirty="0" smtClean="0">
                <a:solidFill>
                  <a:schemeClr val="tx1"/>
                </a:solidFill>
                <a:latin typeface="Verdana Pro" panose="020B0604030504040204" pitchFamily="34" charset="0"/>
              </a:rPr>
              <a:t> </a:t>
            </a:r>
          </a:p>
          <a:p>
            <a:pPr algn="ctr"/>
            <a:endParaRPr lang="nl-NL" sz="2000" b="1" dirty="0">
              <a:solidFill>
                <a:schemeClr val="tx1"/>
              </a:solidFill>
              <a:latin typeface="Verdana Pro" panose="020B0604030504040204" pitchFamily="34" charset="0"/>
            </a:endParaRPr>
          </a:p>
          <a:p>
            <a:pPr algn="ctr"/>
            <a:endParaRPr lang="nl-NL" sz="2000" b="1" dirty="0" smtClean="0">
              <a:solidFill>
                <a:schemeClr val="tx1"/>
              </a:solidFill>
              <a:latin typeface="Verdana Pro" panose="020B0604030504040204" pitchFamily="34" charset="0"/>
            </a:endParaRPr>
          </a:p>
        </p:txBody>
      </p:sp>
      <p:sp>
        <p:nvSpPr>
          <p:cNvPr id="6" name="Tekstvak 5"/>
          <p:cNvSpPr txBox="1"/>
          <p:nvPr/>
        </p:nvSpPr>
        <p:spPr>
          <a:xfrm>
            <a:off x="3606510" y="2035223"/>
            <a:ext cx="1935832" cy="2246769"/>
          </a:xfrm>
          <a:prstGeom prst="rect">
            <a:avLst/>
          </a:prstGeom>
          <a:solidFill>
            <a:schemeClr val="accent1">
              <a:lumMod val="20000"/>
              <a:lumOff val="8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000" b="1" dirty="0" smtClean="0">
                <a:solidFill>
                  <a:schemeClr val="tx1"/>
                </a:solidFill>
                <a:latin typeface="Verdana Pro" panose="020B0604030504040204" pitchFamily="34" charset="0"/>
              </a:rPr>
              <a:t>Heilige</a:t>
            </a:r>
          </a:p>
          <a:p>
            <a:pPr algn="ctr"/>
            <a:endParaRPr lang="nl-NL" sz="2000" b="1" dirty="0">
              <a:solidFill>
                <a:schemeClr val="tx1"/>
              </a:solidFill>
              <a:latin typeface="Verdana Pro" panose="020B0604030504040204" pitchFamily="34" charset="0"/>
            </a:endParaRPr>
          </a:p>
          <a:p>
            <a:pPr algn="ctr"/>
            <a:endParaRPr lang="nl-NL" sz="2000" b="1" dirty="0" smtClean="0">
              <a:solidFill>
                <a:schemeClr val="tx1"/>
              </a:solidFill>
              <a:latin typeface="Verdana Pro" panose="020B0604030504040204" pitchFamily="34" charset="0"/>
            </a:endParaRPr>
          </a:p>
          <a:p>
            <a:pPr algn="ctr"/>
            <a:r>
              <a:rPr lang="nl-NL" sz="2000" b="1" dirty="0" smtClean="0">
                <a:solidFill>
                  <a:schemeClr val="tx1"/>
                </a:solidFill>
                <a:latin typeface="Verdana Pro" panose="020B0604030504040204" pitchFamily="34" charset="0"/>
              </a:rPr>
              <a:t> </a:t>
            </a:r>
          </a:p>
          <a:p>
            <a:pPr algn="ctr"/>
            <a:endParaRPr lang="nl-NL" sz="2000" b="1" dirty="0">
              <a:solidFill>
                <a:schemeClr val="tx1"/>
              </a:solidFill>
              <a:latin typeface="Verdana Pro" panose="020B0604030504040204" pitchFamily="34" charset="0"/>
            </a:endParaRPr>
          </a:p>
          <a:p>
            <a:pPr algn="ctr"/>
            <a:endParaRPr lang="nl-NL" sz="2000" b="1" dirty="0" smtClean="0">
              <a:solidFill>
                <a:schemeClr val="tx1"/>
              </a:solidFill>
              <a:latin typeface="Verdana Pro" panose="020B0604030504040204" pitchFamily="34" charset="0"/>
            </a:endParaRPr>
          </a:p>
          <a:p>
            <a:pPr algn="ctr"/>
            <a:r>
              <a:rPr lang="nl-NL" sz="2000" b="1" dirty="0">
                <a:solidFill>
                  <a:schemeClr val="tx1"/>
                </a:solidFill>
                <a:latin typeface="Verdana Pro" panose="020B0604030504040204" pitchFamily="34" charset="0"/>
              </a:rPr>
              <a:t>d</a:t>
            </a:r>
            <a:r>
              <a:rPr lang="nl-NL" sz="2000" b="1" dirty="0" smtClean="0">
                <a:solidFill>
                  <a:schemeClr val="tx1"/>
                </a:solidFill>
                <a:latin typeface="Verdana Pro" panose="020B0604030504040204" pitchFamily="34" charset="0"/>
              </a:rPr>
              <a:t>er heiligen</a:t>
            </a:r>
            <a:endParaRPr lang="nl-NL" sz="2000" b="1" dirty="0">
              <a:solidFill>
                <a:schemeClr val="tx1"/>
              </a:solidFill>
              <a:latin typeface="Verdana Pro"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15362271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steen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Tekstvak 1"/>
          <p:cNvSpPr txBox="1"/>
          <p:nvPr/>
        </p:nvSpPr>
        <p:spPr>
          <a:xfrm>
            <a:off x="3779912" y="2377130"/>
            <a:ext cx="1584176" cy="1558052"/>
          </a:xfrm>
          <a:prstGeom prst="ellipse">
            <a:avLst/>
          </a:prstGeom>
          <a:solidFill>
            <a:schemeClr val="bg1"/>
          </a:solidFill>
          <a:ln>
            <a:noFill/>
          </a:ln>
          <a:effectLst>
            <a:outerShdw blurRad="40000" dist="23000" dir="5400000" rotWithShape="0">
              <a:srgbClr val="000000">
                <a:alpha val="35000"/>
              </a:srgbClr>
            </a:outerShdw>
            <a:softEdge rad="317500"/>
          </a:effectLst>
        </p:spPr>
        <p:style>
          <a:lnRef idx="0">
            <a:schemeClr val="accent2"/>
          </a:lnRef>
          <a:fillRef idx="3">
            <a:schemeClr val="accent2"/>
          </a:fillRef>
          <a:effectRef idx="3">
            <a:schemeClr val="accent2"/>
          </a:effectRef>
          <a:fontRef idx="minor">
            <a:schemeClr val="lt1"/>
          </a:fontRef>
        </p:style>
        <p:txBody>
          <a:bodyPr wrap="square" lIns="0" tIns="0" rIns="0" bIns="0" rtlCol="0">
            <a:spAutoFit/>
          </a:bodyPr>
          <a:lstStyle/>
          <a:p>
            <a:pPr algn="ctr"/>
            <a:endParaRPr lang="nl-NL" sz="2400" b="1" dirty="0" smtClean="0">
              <a:solidFill>
                <a:schemeClr val="tx1"/>
              </a:solidFill>
              <a:latin typeface="Verdana Pro" panose="020B0604030504040204" pitchFamily="34" charset="0"/>
            </a:endParaRPr>
          </a:p>
          <a:p>
            <a:pPr algn="ctr"/>
            <a:r>
              <a:rPr lang="nl-NL" sz="2400" b="1" dirty="0" smtClean="0">
                <a:solidFill>
                  <a:schemeClr val="tx1"/>
                </a:solidFill>
                <a:latin typeface="Verdana Pro" panose="020B0604030504040204" pitchFamily="34" charset="0"/>
              </a:rPr>
              <a:t>JHWH</a:t>
            </a:r>
          </a:p>
          <a:p>
            <a:pPr algn="ctr"/>
            <a:endParaRPr lang="nl-NL" sz="2400" b="1" dirty="0">
              <a:solidFill>
                <a:schemeClr val="tx1"/>
              </a:solidFill>
              <a:latin typeface="Verdana Pro" panose="020B0604030504040204" pitchFamily="34" charset="0"/>
            </a:endParaRPr>
          </a:p>
        </p:txBody>
      </p:sp>
      <p:sp>
        <p:nvSpPr>
          <p:cNvPr id="4" name="Tijdelijke aanduiding voor inhoud 2"/>
          <p:cNvSpPr txBox="1">
            <a:spLocks/>
          </p:cNvSpPr>
          <p:nvPr/>
        </p:nvSpPr>
        <p:spPr>
          <a:xfrm>
            <a:off x="-13326" y="5552062"/>
            <a:ext cx="9144000" cy="129614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Ins="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he-IL" sz="40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מִשְׁכָּן</a:t>
            </a:r>
            <a:r>
              <a:rPr lang="nl-NL" sz="40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t>
            </a: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4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misjkan</a:t>
            </a: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woonplaats (tabernakel)</a:t>
            </a:r>
          </a:p>
          <a:p>
            <a:pPr marL="0" indent="0" algn="ctr">
              <a:spcBef>
                <a:spcPts val="0"/>
              </a:spcBef>
              <a:buNone/>
            </a:pPr>
            <a:r>
              <a:rPr lang="he-IL" sz="4000" b="1" i="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שָׁכַן</a:t>
            </a:r>
            <a:r>
              <a:rPr lang="nl-NL" sz="4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sjakan</a:t>
            </a:r>
            <a:r>
              <a:rPr lang="nl-NL" sz="2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wonen, verblijven</a:t>
            </a:r>
            <a:endParaRPr lang="nl-NL" sz="4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036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6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
                </p:tgtEl>
              </p:cMediaNode>
            </p:video>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animBg="1"/>
      <p:bldP spid="11" grpId="0" animBg="1"/>
      <p:bldP spid="10" grpId="0" animBg="1"/>
      <p:bldP spid="9" grpId="0" animBg="1"/>
      <p:bldP spid="8" grpId="0" animBg="1"/>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4"/>
            <a:ext cx="9144000" cy="5663089"/>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Er zal geen steen op de andere gelaten worden, die niet zal worden weggebroken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Hij heeft ​uitverkoren, heeft Hij die dagen ingekort.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2287686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steen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Tijdelijke aanduiding voor inhoud 2"/>
          <p:cNvSpPr txBox="1">
            <a:spLocks/>
          </p:cNvSpPr>
          <p:nvPr/>
        </p:nvSpPr>
        <p:spPr>
          <a:xfrm>
            <a:off x="611560" y="1988840"/>
            <a:ext cx="7920880" cy="324036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Ins="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nl-NL" sz="6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TOTALE VERWOESTING!</a:t>
            </a:r>
            <a:endParaRPr lang="nl-NL" sz="6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5993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63"/>
          <a:stretch/>
        </p:blipFill>
        <p:spPr bwMode="auto">
          <a:xfrm>
            <a:off x="-34563" y="-1"/>
            <a:ext cx="9188146" cy="567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 6"/>
          <p:cNvGraphicFramePr>
            <a:graphicFrameLocks noGrp="1"/>
          </p:cNvGraphicFramePr>
          <p:nvPr>
            <p:extLst>
              <p:ext uri="{D42A27DB-BD31-4B8C-83A1-F6EECF244321}">
                <p14:modId xmlns:p14="http://schemas.microsoft.com/office/powerpoint/2010/main" val="346798705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steen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Tijdelijke aanduiding voor inhoud 2"/>
          <p:cNvSpPr txBox="1">
            <a:spLocks/>
          </p:cNvSpPr>
          <p:nvPr/>
        </p:nvSpPr>
        <p:spPr>
          <a:xfrm>
            <a:off x="611560" y="2060848"/>
            <a:ext cx="7920880" cy="324036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rIns="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nl-NL" sz="6000" b="1" i="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TOTALE VERWOESTING</a:t>
            </a:r>
            <a:r>
              <a:rPr lang="nl-NL" sz="6000" b="1" i="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p>
          <a:p>
            <a:pPr marL="0" indent="0" algn="ctr">
              <a:buNone/>
            </a:pPr>
            <a:r>
              <a:rPr lang="nl-NL" b="1" i="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70 na Chr.</a:t>
            </a:r>
            <a:endParaRPr lang="nl-NL"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2031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4" y="-15659"/>
            <a:ext cx="9166304" cy="6876230"/>
          </a:xfrm>
          <a:prstGeom prst="rect">
            <a:avLst/>
          </a:prstGeom>
        </p:spPr>
      </p:pic>
      <p:graphicFrame>
        <p:nvGraphicFramePr>
          <p:cNvPr id="7" name="Tabel 6"/>
          <p:cNvGraphicFramePr>
            <a:graphicFrameLocks noGrp="1"/>
          </p:cNvGraphicFramePr>
          <p:nvPr>
            <p:extLst>
              <p:ext uri="{D42A27DB-BD31-4B8C-83A1-F6EECF244321}">
                <p14:modId xmlns:p14="http://schemas.microsoft.com/office/powerpoint/2010/main" val="12899685"/>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steen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Tijdelijke aanduiding voor inhoud 2"/>
          <p:cNvSpPr txBox="1">
            <a:spLocks/>
          </p:cNvSpPr>
          <p:nvPr/>
        </p:nvSpPr>
        <p:spPr>
          <a:xfrm>
            <a:off x="-22304" y="5708292"/>
            <a:ext cx="9166304" cy="792000"/>
          </a:xfrm>
          <a:prstGeom prst="rect">
            <a:avLst/>
          </a:prstGeom>
          <a:solidFill>
            <a:schemeClr val="tx1"/>
          </a:solidFill>
          <a:ln>
            <a:noFill/>
          </a:ln>
        </p:spPr>
        <p:style>
          <a:lnRef idx="0">
            <a:schemeClr val="accent2"/>
          </a:lnRef>
          <a:fillRef idx="3">
            <a:schemeClr val="accent2"/>
          </a:fillRef>
          <a:effectRef idx="3">
            <a:schemeClr val="accent2"/>
          </a:effectRef>
          <a:fontRef idx="minor">
            <a:schemeClr val="lt1"/>
          </a:fontRef>
        </p:style>
        <p:txBody>
          <a:bodyPr rIns="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nl-NL" sz="2000" b="1" i="1" dirty="0"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Tijdens de overheersing van het Ottomaanse rijk liet sultan </a:t>
            </a:r>
            <a:r>
              <a:rPr lang="nl-NL" sz="2000" b="1" i="1" dirty="0" err="1"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Suleiman</a:t>
            </a:r>
            <a:r>
              <a:rPr lang="nl-NL" sz="2000" b="1" i="1" dirty="0" smtClean="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de muren van Jeruzalem herbouwen (1537-1541).</a:t>
            </a:r>
            <a:endParaRPr lang="nl-NL" sz="2000" b="1" i="1"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83064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2844448" y="1884200"/>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en de verzoeking in de woestijn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naar Galilea – De roeping der eerste discipelen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20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graphicFrame>
        <p:nvGraphicFramePr>
          <p:cNvPr id="19" name="Tabel 18"/>
          <p:cNvGraphicFramePr>
            <a:graphicFrameLocks noGrp="1"/>
          </p:cNvGraphicFramePr>
          <p:nvPr>
            <p:extLst>
              <p:ext uri="{D42A27DB-BD31-4B8C-83A1-F6EECF244321}">
                <p14:modId xmlns:p14="http://schemas.microsoft.com/office/powerpoint/2010/main" val="3810001"/>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lumMod val="50000"/>
                            </a:schemeClr>
                          </a:solidFill>
                        </a:rPr>
                        <a:t>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3-9</a:t>
                      </a:r>
                    </a:p>
                    <a:p>
                      <a:pPr algn="ctr"/>
                      <a:r>
                        <a:rPr lang="nl-NL" sz="1000" dirty="0" smtClean="0">
                          <a:solidFill>
                            <a:schemeClr val="bg1">
                              <a:lumMod val="50000"/>
                            </a:schemeClr>
                          </a:solidFill>
                        </a:rPr>
                        <a:t>de 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10-12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13-20</a:t>
                      </a:r>
                    </a:p>
                    <a:p>
                      <a:pPr algn="ctr"/>
                      <a:r>
                        <a:rPr lang="nl-NL" sz="1000" dirty="0" smtClean="0">
                          <a:solidFill>
                            <a:schemeClr val="bg1">
                              <a:lumMod val="50000"/>
                            </a:schemeClr>
                          </a:solidFill>
                        </a:rPr>
                        <a:t>uitleg </a:t>
                      </a:r>
                      <a:r>
                        <a:rPr lang="nl-NL" sz="1000" baseline="0" dirty="0" smtClean="0">
                          <a:solidFill>
                            <a:schemeClr val="bg1">
                              <a:lumMod val="50000"/>
                            </a:schemeClr>
                          </a:solidFill>
                        </a:rPr>
                        <a:t> </a:t>
                      </a:r>
                      <a:r>
                        <a:rPr lang="nl-NL" sz="1000" dirty="0" smtClean="0">
                          <a:solidFill>
                            <a:schemeClr val="bg1">
                              <a:lumMod val="50000"/>
                            </a:schemeClr>
                          </a:solidFill>
                        </a:rPr>
                        <a:t>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21-23</a:t>
                      </a:r>
                    </a:p>
                    <a:p>
                      <a:pPr algn="ctr"/>
                      <a:r>
                        <a:rPr lang="nl-NL" sz="1000" dirty="0" smtClean="0">
                          <a:solidFill>
                            <a:schemeClr val="bg1">
                              <a:lumMod val="50000"/>
                            </a:schemeClr>
                          </a:solidFill>
                        </a:rPr>
                        <a:t>de lamp</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24-25</a:t>
                      </a:r>
                    </a:p>
                    <a:p>
                      <a:pPr algn="ctr"/>
                      <a:r>
                        <a:rPr lang="nl-NL" sz="1000" dirty="0" smtClean="0">
                          <a:solidFill>
                            <a:schemeClr val="bg1">
                              <a:lumMod val="50000"/>
                            </a:schemeClr>
                          </a:solidFill>
                        </a:rPr>
                        <a:t>de</a:t>
                      </a:r>
                      <a:r>
                        <a:rPr lang="nl-NL" sz="1000" baseline="0" dirty="0" smtClean="0">
                          <a:solidFill>
                            <a:schemeClr val="bg1">
                              <a:lumMod val="50000"/>
                            </a:schemeClr>
                          </a:solidFill>
                        </a:rPr>
                        <a:t> maat</a:t>
                      </a:r>
                      <a:endParaRPr lang="nl-NL" sz="1000" dirty="0" smtClean="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26-29</a:t>
                      </a:r>
                    </a:p>
                    <a:p>
                      <a:pPr algn="ctr"/>
                      <a:r>
                        <a:rPr lang="nl-NL" sz="1000" dirty="0" smtClean="0">
                          <a:solidFill>
                            <a:schemeClr val="bg1">
                              <a:lumMod val="50000"/>
                            </a:schemeClr>
                          </a:solidFill>
                        </a:rPr>
                        <a:t>het wonder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30-32</a:t>
                      </a:r>
                    </a:p>
                    <a:p>
                      <a:pPr algn="ctr"/>
                      <a:r>
                        <a:rPr lang="nl-NL" sz="1000" dirty="0" smtClean="0">
                          <a:solidFill>
                            <a:schemeClr val="bg1">
                              <a:lumMod val="50000"/>
                            </a:schemeClr>
                          </a:solidFill>
                        </a:rPr>
                        <a:t>Mosterdzaad</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35-41</a:t>
                      </a:r>
                    </a:p>
                    <a:p>
                      <a:pPr algn="ctr"/>
                      <a:r>
                        <a:rPr lang="nl-NL" sz="1000" dirty="0" smtClean="0">
                          <a:solidFill>
                            <a:schemeClr val="bg1">
                              <a:lumMod val="50000"/>
                            </a:schemeClr>
                          </a:solidFill>
                        </a:rPr>
                        <a:t>storm</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r>
            </a:tbl>
          </a:graphicData>
        </a:graphic>
      </p:graphicFrame>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1288"/>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230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5663089"/>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Hij op de helling van de ​Olijfberg​ gezeten was, tegenover de tempel, vroegen ​Petrus​ en ​Jakobus​ en ​Johannes​ en ​Andreas​ Hem afzonderlijk: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wat is het teken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wanneer al deze dingen in vervulling zullen gaan?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Hij heeft ​uitverkoren, heeft Hij die dagen ingekort.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51625117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35496" y="1161326"/>
            <a:ext cx="9062096" cy="212365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Jakobus, Johannes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Andreas vragen om een teken.</a:t>
            </a:r>
          </a:p>
          <a:p>
            <a:pPr algn="ctr"/>
            <a:r>
              <a:rPr lang="el-GR" sz="3200" b="1" dirty="0" smtClean="0">
                <a:solidFill>
                  <a:schemeClr val="bg1"/>
                </a:solidFill>
                <a:latin typeface="Times New Roman" panose="02020603050405020304" pitchFamily="18" charset="0"/>
                <a:cs typeface="Times New Roman" panose="02020603050405020304" pitchFamily="18" charset="0"/>
              </a:rPr>
              <a:t>σημεῖον</a:t>
            </a:r>
            <a:endParaRPr lang="nl-NL" sz="3200" b="1" dirty="0" smtClean="0">
              <a:solidFill>
                <a:schemeClr val="bg1"/>
              </a:solidFill>
              <a:latin typeface="Times New Roman" panose="02020603050405020304" pitchFamily="18" charset="0"/>
              <a:cs typeface="Times New Roman" panose="02020603050405020304" pitchFamily="18" charset="0"/>
            </a:endParaRPr>
          </a:p>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semeion</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Een teken dat aangeeft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wanneer deze verwoesting zal plaatsvinden.</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5013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beeldingsresultaat voor air photo &quot;city of david&quot; siloam"/>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1919" t="2789"/>
          <a:stretch/>
        </p:blipFill>
        <p:spPr bwMode="auto">
          <a:xfrm>
            <a:off x="1" y="-14858"/>
            <a:ext cx="9144000" cy="56766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6"/>
          <p:cNvGraphicFramePr>
            <a:graphicFrameLocks noGrp="1"/>
          </p:cNvGraphicFramePr>
          <p:nvPr>
            <p:extLst>
              <p:ext uri="{D42A27DB-BD31-4B8C-83A1-F6EECF244321}">
                <p14:modId xmlns:p14="http://schemas.microsoft.com/office/powerpoint/2010/main" val="10885431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cxnSp>
        <p:nvCxnSpPr>
          <p:cNvPr id="3" name="Rechte verbindingslijn met pijl 2"/>
          <p:cNvCxnSpPr/>
          <p:nvPr/>
        </p:nvCxnSpPr>
        <p:spPr>
          <a:xfrm flipH="1">
            <a:off x="3491880" y="1052736"/>
            <a:ext cx="3496580" cy="7920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H="1">
            <a:off x="5895611" y="3501008"/>
            <a:ext cx="2520280" cy="171980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401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5632311"/>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dat niemand u verleide.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Ik ben het, en zij zullen velen verleiden.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Hij heeft ​uitverkoren, heeft Hij die dagen ingekort.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85723637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0" y="4039494"/>
            <a:ext cx="9144000" cy="163121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Jer.29:</a:t>
            </a:r>
            <a:r>
              <a:rPr lang="nl-NL" sz="2000" i="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zo zegt de </a:t>
            </a:r>
            <a:r>
              <a:rPr lang="nl-NL" sz="2000" i="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der heerscharen, de God van Israël: Laten uw ​profeten​ die in uw midden zijn, en uw ​waarzeggers​ u niet misleiden, en luistert niet naar uw dromers, die gij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laat dromen; </a:t>
            </a:r>
            <a:r>
              <a:rPr lang="nl-NL" sz="2000" i="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zij profeteren u vals in mijn naam; Ik heb hen niet gezonden, luidt het woord des </a:t>
            </a:r>
            <a:r>
              <a:rPr lang="nl-NL" sz="2000" i="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3548" y="2769747"/>
            <a:ext cx="9144000" cy="5232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1</a:t>
            </a:r>
            <a:r>
              <a:rPr lang="nl-NL" sz="2800" b="1" baseline="30000"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e</a:t>
            </a:r>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antwoord: </a:t>
            </a:r>
            <a:r>
              <a:rPr lang="el-GR"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Βλέπετε</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Blepete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Ziet, Kijk uit! [</a:t>
            </a:r>
            <a:r>
              <a:rPr lang="he-IL" sz="2000" b="1" u="sng" dirty="0">
                <a:cs typeface="+mj-cs"/>
              </a:rPr>
              <a:t>ר</a:t>
            </a:r>
            <a:r>
              <a:rPr lang="he-IL" sz="2000" b="1" dirty="0">
                <a:cs typeface="+mj-cs"/>
              </a:rPr>
              <a:t>ָאָה</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raáh</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3548" y="6577"/>
            <a:ext cx="9144000" cy="79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Vraag: Wat is het teken?  </a:t>
            </a: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Antwoord: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4x Ziet</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kijk uit!</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10444" y="3297510"/>
            <a:ext cx="9144000"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Messiassen (vs.6</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Vals lijkt op echt!</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68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6494085"/>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Doch gij,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ziet toe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op uzelf. Zij zullen u overleveren aan gerechtshoven, en in ​synagogen​ zult gij gegeseld worden en voor stadhouders en koningen zult gij gesteld worden om Mijnentwil, tot een getuigenis voor hen.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Hij heeft ​uitverkoren, heeft Hij die dagen ingekort.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228279628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8556" y="44624"/>
            <a:ext cx="9144000" cy="1116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Micha 7: </a:t>
            </a:r>
            <a:r>
              <a:rPr lang="nl-NL" sz="2000" i="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de zoon minacht de vader; de dochter staat op tegen haar moeder, de schoondochter tegen haar schoonmoeder; des mensen huisgenoten zijn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zijn</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vijanden</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6496" y="4221088"/>
            <a:ext cx="9144000" cy="5232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2</a:t>
            </a:r>
            <a:r>
              <a:rPr lang="nl-NL" sz="2800" b="1" baseline="30000"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e</a:t>
            </a:r>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antwoord:  </a:t>
            </a:r>
            <a:r>
              <a:rPr lang="el-GR"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Βλέπετε</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Blepete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Ziet, Kijk uit!</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11660" y="4797152"/>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Messiassen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(vs.13)</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4898" y="5264818"/>
            <a:ext cx="9125444"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a:solidFill>
                  <a:schemeClr val="bg1"/>
                </a:solidFill>
                <a:latin typeface="Verdana Pro" panose="020B0604030504040204" pitchFamily="34" charset="0"/>
              </a:rPr>
              <a:t>1 Joh.4: </a:t>
            </a:r>
            <a:r>
              <a:rPr lang="nl-NL" sz="2000" baseline="30000" dirty="0" smtClean="0">
                <a:solidFill>
                  <a:schemeClr val="bg1"/>
                </a:solidFill>
                <a:latin typeface="Verdana Pro" panose="020B0604030504040204" pitchFamily="34" charset="0"/>
              </a:rPr>
              <a:t>1</a:t>
            </a:r>
            <a:r>
              <a:rPr lang="nl-NL" sz="2000" dirty="0" smtClean="0">
                <a:solidFill>
                  <a:schemeClr val="bg1"/>
                </a:solidFill>
                <a:latin typeface="Verdana Pro" panose="020B0604030504040204" pitchFamily="34" charset="0"/>
              </a:rPr>
              <a:t>Geliefden</a:t>
            </a:r>
            <a:r>
              <a:rPr lang="nl-NL" sz="2000" dirty="0">
                <a:solidFill>
                  <a:schemeClr val="bg1"/>
                </a:solidFill>
                <a:latin typeface="Verdana Pro" panose="020B0604030504040204" pitchFamily="34" charset="0"/>
              </a:rPr>
              <a:t>, vertrouwt niet iedere geest, maar beproeft de geesten, of zij uit God zijn; want vele valse profeten zijn in de wereld uitgegaan</a:t>
            </a:r>
            <a:r>
              <a:rPr lang="nl-NL" sz="2000" dirty="0" smtClean="0">
                <a:solidFill>
                  <a:schemeClr val="bg1"/>
                </a:solidFill>
                <a:latin typeface="Verdana Pro" panose="020B0604030504040204" pitchFamily="34" charset="0"/>
              </a:rPr>
              <a:t>. </a:t>
            </a:r>
            <a:r>
              <a:rPr lang="nl-NL" sz="2000" dirty="0">
                <a:solidFill>
                  <a:schemeClr val="bg1"/>
                </a:solidFill>
                <a:latin typeface="Verdana Pro" panose="020B0604030504040204" pitchFamily="34" charset="0"/>
              </a:rPr>
              <a:t> </a:t>
            </a:r>
          </a:p>
        </p:txBody>
      </p:sp>
    </p:spTree>
    <p:extLst>
      <p:ext uri="{BB962C8B-B14F-4D97-AF65-F5344CB8AC3E}">
        <p14:creationId xmlns:p14="http://schemas.microsoft.com/office/powerpoint/2010/main" val="2216478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1615536282"/>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8845" y="-27385"/>
            <a:ext cx="9125444" cy="572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400" dirty="0">
                <a:solidFill>
                  <a:schemeClr val="bg1"/>
                </a:solidFill>
                <a:latin typeface="Verdana Pro" panose="020B0604030504040204" pitchFamily="34" charset="0"/>
              </a:rPr>
              <a:t>1 Joh.4: </a:t>
            </a:r>
            <a:r>
              <a:rPr lang="nl-NL" sz="2400" b="1" baseline="30000" dirty="0">
                <a:latin typeface="Verdana Pro" panose="020B0604030504040204" pitchFamily="34" charset="0"/>
              </a:rPr>
              <a:t>2</a:t>
            </a:r>
            <a:r>
              <a:rPr lang="nl-NL" sz="2400" b="1" dirty="0">
                <a:latin typeface="Verdana Pro" panose="020B0604030504040204" pitchFamily="34" charset="0"/>
              </a:rPr>
              <a:t>Hieraan onderkent gij de Geest Gods</a:t>
            </a:r>
            <a:r>
              <a:rPr lang="nl-NL" sz="2400" dirty="0">
                <a:latin typeface="Verdana Pro" panose="020B0604030504040204" pitchFamily="34" charset="0"/>
              </a:rPr>
              <a:t>: iedere geest, die belijdt, dat </a:t>
            </a:r>
            <a:r>
              <a:rPr lang="nl-NL" sz="2400" dirty="0" smtClean="0">
                <a:latin typeface="Verdana Pro" panose="020B0604030504040204" pitchFamily="34" charset="0"/>
              </a:rPr>
              <a:t>​Jesjoea de Messias​ </a:t>
            </a:r>
            <a:r>
              <a:rPr lang="nl-NL" sz="2400" dirty="0">
                <a:latin typeface="Verdana Pro" panose="020B0604030504040204" pitchFamily="34" charset="0"/>
              </a:rPr>
              <a:t>in het vlees gekomen is, is uit God; </a:t>
            </a:r>
            <a:r>
              <a:rPr lang="nl-NL" sz="2400" baseline="30000" dirty="0">
                <a:latin typeface="Verdana Pro" panose="020B0604030504040204" pitchFamily="34" charset="0"/>
              </a:rPr>
              <a:t>3</a:t>
            </a:r>
            <a:r>
              <a:rPr lang="nl-NL" sz="2400" dirty="0">
                <a:latin typeface="Verdana Pro" panose="020B0604030504040204" pitchFamily="34" charset="0"/>
              </a:rPr>
              <a:t>en iedere geest, die ​</a:t>
            </a:r>
            <a:r>
              <a:rPr lang="nl-NL" sz="2400" dirty="0" smtClean="0">
                <a:latin typeface="Verdana Pro" panose="020B0604030504040204" pitchFamily="34" charset="0"/>
              </a:rPr>
              <a:t>Jesjoea </a:t>
            </a:r>
            <a:r>
              <a:rPr lang="nl-NL" sz="2400" dirty="0">
                <a:latin typeface="Verdana Pro" panose="020B0604030504040204" pitchFamily="34" charset="0"/>
              </a:rPr>
              <a:t>niet belijdt, is niet uit God. En dit is de geest van de ​antichrist, waarvan gij gehoord hebt, dat hij komen zal, en hij is nu reeds in de wereld. </a:t>
            </a:r>
            <a:r>
              <a:rPr lang="nl-NL" sz="2400" baseline="30000" dirty="0">
                <a:latin typeface="Verdana Pro" panose="020B0604030504040204" pitchFamily="34" charset="0"/>
              </a:rPr>
              <a:t>4</a:t>
            </a:r>
            <a:r>
              <a:rPr lang="nl-NL" sz="2400" dirty="0">
                <a:latin typeface="Verdana Pro" panose="020B0604030504040204" pitchFamily="34" charset="0"/>
              </a:rPr>
              <a:t>Gíj zijt uit God, </a:t>
            </a:r>
            <a:r>
              <a:rPr lang="nl-NL" sz="2400" dirty="0" err="1">
                <a:latin typeface="Verdana Pro" panose="020B0604030504040204" pitchFamily="34" charset="0"/>
              </a:rPr>
              <a:t>kinderkens</a:t>
            </a:r>
            <a:r>
              <a:rPr lang="nl-NL" sz="2400" dirty="0">
                <a:latin typeface="Verdana Pro" panose="020B0604030504040204" pitchFamily="34" charset="0"/>
              </a:rPr>
              <a:t>, en gij hebt hen overwonnen; want Hij, die in u is, is meerder dan die in de wereld is. </a:t>
            </a:r>
            <a:r>
              <a:rPr lang="nl-NL" sz="2400" baseline="30000" dirty="0">
                <a:latin typeface="Verdana Pro" panose="020B0604030504040204" pitchFamily="34" charset="0"/>
              </a:rPr>
              <a:t>5</a:t>
            </a:r>
            <a:r>
              <a:rPr lang="nl-NL" sz="2400" dirty="0">
                <a:latin typeface="Verdana Pro" panose="020B0604030504040204" pitchFamily="34" charset="0"/>
              </a:rPr>
              <a:t>Zij zijn uit de wereld; daarom spreken zij uit de wereld en hoort de wereld naar hen. </a:t>
            </a:r>
            <a:r>
              <a:rPr lang="nl-NL" sz="2400" baseline="30000" dirty="0">
                <a:latin typeface="Verdana Pro" panose="020B0604030504040204" pitchFamily="34" charset="0"/>
              </a:rPr>
              <a:t>6</a:t>
            </a:r>
            <a:r>
              <a:rPr lang="nl-NL" sz="2400" dirty="0">
                <a:latin typeface="Verdana Pro" panose="020B0604030504040204" pitchFamily="34" charset="0"/>
              </a:rPr>
              <a:t>Wij zijn uit God; wie God kent, hoort naar ons; wie uit God niet is, hoort naar ons niet. Hieraan onderkennen wij de Geest der waarheid en de geest der dwaling</a:t>
            </a:r>
            <a:r>
              <a:rPr lang="nl-NL" sz="2400" dirty="0" smtClean="0">
                <a:latin typeface="Verdana Pro" panose="020B0604030504040204" pitchFamily="34" charset="0"/>
              </a:rPr>
              <a:t>.</a:t>
            </a:r>
          </a:p>
          <a:p>
            <a:endParaRPr lang="nl-NL" sz="2400" dirty="0">
              <a:solidFill>
                <a:schemeClr val="bg1"/>
              </a:solidFill>
              <a:latin typeface="Verdana Pro" panose="020B0604030504040204" pitchFamily="34" charset="0"/>
            </a:endParaRPr>
          </a:p>
          <a:p>
            <a:endParaRPr lang="nl-NL" sz="2400" dirty="0">
              <a:solidFill>
                <a:schemeClr val="bg1"/>
              </a:solidFill>
              <a:latin typeface="Verdana Pro" panose="020B0604030504040204" pitchFamily="34" charset="0"/>
            </a:endParaRPr>
          </a:p>
        </p:txBody>
      </p:sp>
      <p:sp>
        <p:nvSpPr>
          <p:cNvPr id="9" name="Rechthoek 8"/>
          <p:cNvSpPr/>
          <p:nvPr/>
        </p:nvSpPr>
        <p:spPr>
          <a:xfrm>
            <a:off x="2195736" y="4509120"/>
            <a:ext cx="6768752" cy="1015663"/>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ro" panose="020B0604030504040204" pitchFamily="34" charset="0"/>
              </a:rPr>
              <a:t>Geest van God spreekt zichzelf niet tegen</a:t>
            </a:r>
          </a:p>
          <a:p>
            <a:r>
              <a:rPr lang="nl-NL" sz="2000" dirty="0" smtClean="0">
                <a:solidFill>
                  <a:schemeClr val="bg1"/>
                </a:solidFill>
                <a:latin typeface="Verdana Pro" panose="020B0604030504040204" pitchFamily="34" charset="0"/>
              </a:rPr>
              <a:t>De Geest van God is het denken en doen van God</a:t>
            </a:r>
          </a:p>
          <a:p>
            <a:r>
              <a:rPr lang="nl-NL" sz="2000" dirty="0" smtClean="0">
                <a:solidFill>
                  <a:schemeClr val="bg1"/>
                </a:solidFill>
                <a:latin typeface="Verdana Pro" panose="020B0604030504040204" pitchFamily="34" charset="0"/>
              </a:rPr>
              <a:t>De Geest van God is hoe Hij zich manifesteert.</a:t>
            </a:r>
            <a:endParaRPr lang="nl-NL" sz="2000" dirty="0">
              <a:solidFill>
                <a:schemeClr val="bg1"/>
              </a:solidFill>
              <a:latin typeface="Verdana Pro" panose="020B0604030504040204" pitchFamily="34" charset="0"/>
            </a:endParaRPr>
          </a:p>
        </p:txBody>
      </p:sp>
    </p:spTree>
    <p:extLst>
      <p:ext uri="{BB962C8B-B14F-4D97-AF65-F5344CB8AC3E}">
        <p14:creationId xmlns:p14="http://schemas.microsoft.com/office/powerpoint/2010/main" val="2082366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269761977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0" y="788511"/>
            <a:ext cx="9144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a:latin typeface="Verdana" panose="020B0604030504040204" pitchFamily="34" charset="0"/>
                <a:ea typeface="Verdana" panose="020B0604030504040204" pitchFamily="34" charset="0"/>
                <a:cs typeface="Verdana" panose="020B0604030504040204" pitchFamily="34" charset="0"/>
              </a:rPr>
              <a:t>Hand.5: </a:t>
            </a:r>
            <a:r>
              <a:rPr lang="nl-NL" i="1" baseline="30000" dirty="0" smtClean="0">
                <a:latin typeface="Verdana" panose="020B0604030504040204" pitchFamily="34" charset="0"/>
                <a:ea typeface="Verdana" panose="020B0604030504040204" pitchFamily="34" charset="0"/>
                <a:cs typeface="Verdana" panose="020B0604030504040204" pitchFamily="34" charset="0"/>
              </a:rPr>
              <a:t>36</a:t>
            </a:r>
            <a:r>
              <a:rPr lang="nl-NL" i="1" dirty="0" smtClean="0">
                <a:latin typeface="Verdana" panose="020B0604030504040204" pitchFamily="34" charset="0"/>
                <a:ea typeface="Verdana" panose="020B0604030504040204" pitchFamily="34" charset="0"/>
                <a:cs typeface="Verdana" panose="020B0604030504040204" pitchFamily="34" charset="0"/>
              </a:rPr>
              <a:t>Want </a:t>
            </a:r>
            <a:r>
              <a:rPr lang="nl-NL" i="1" dirty="0">
                <a:latin typeface="Verdana" panose="020B0604030504040204" pitchFamily="34" charset="0"/>
                <a:ea typeface="Verdana" panose="020B0604030504040204" pitchFamily="34" charset="0"/>
                <a:cs typeface="Verdana" panose="020B0604030504040204" pitchFamily="34" charset="0"/>
              </a:rPr>
              <a:t>vóór deze dagen stond </a:t>
            </a:r>
            <a:r>
              <a:rPr lang="nl-NL" b="1" i="1" dirty="0" err="1">
                <a:latin typeface="Verdana" panose="020B0604030504040204" pitchFamily="34" charset="0"/>
                <a:ea typeface="Verdana" panose="020B0604030504040204" pitchFamily="34" charset="0"/>
                <a:cs typeface="Verdana" panose="020B0604030504040204" pitchFamily="34" charset="0"/>
              </a:rPr>
              <a:t>Teudas</a:t>
            </a:r>
            <a:r>
              <a:rPr lang="nl-NL" i="1" dirty="0">
                <a:latin typeface="Verdana" panose="020B0604030504040204" pitchFamily="34" charset="0"/>
                <a:ea typeface="Verdana" panose="020B0604030504040204" pitchFamily="34" charset="0"/>
                <a:cs typeface="Verdana" panose="020B0604030504040204" pitchFamily="34" charset="0"/>
              </a:rPr>
              <a:t> op, die beweerde, dat hij iets was, en een aantal van ongeveer vierhonderd man sloot zich bij hem aan; maar hij werd gedood en zijn gehele aanhang viel uiteen en verliep</a:t>
            </a:r>
            <a:r>
              <a:rPr lang="nl-NL" i="1" dirty="0" smtClean="0">
                <a:latin typeface="Verdana" panose="020B0604030504040204" pitchFamily="34" charset="0"/>
                <a:ea typeface="Verdana" panose="020B0604030504040204" pitchFamily="34" charset="0"/>
                <a:cs typeface="Verdana" panose="020B0604030504040204" pitchFamily="34" charset="0"/>
              </a:rPr>
              <a:t>. (45 na Chr</a:t>
            </a:r>
            <a:r>
              <a:rPr lang="nl-NL" i="1" dirty="0">
                <a:latin typeface="Verdana" panose="020B0604030504040204" pitchFamily="34" charset="0"/>
                <a:ea typeface="Verdana" panose="020B0604030504040204" pitchFamily="34" charset="0"/>
                <a:cs typeface="Verdana" panose="020B0604030504040204" pitchFamily="34" charset="0"/>
              </a:rPr>
              <a:t>.</a:t>
            </a:r>
            <a:r>
              <a:rPr lang="nl-NL" i="1" dirty="0" smtClean="0">
                <a:latin typeface="Verdana" panose="020B0604030504040204" pitchFamily="34" charset="0"/>
                <a:ea typeface="Verdana" panose="020B0604030504040204" pitchFamily="34" charset="0"/>
                <a:cs typeface="Verdana" panose="020B0604030504040204" pitchFamily="34" charset="0"/>
              </a:rPr>
              <a:t>) </a:t>
            </a:r>
            <a:r>
              <a:rPr lang="el-GR"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1066" y="2001614"/>
            <a:ext cx="9144000" cy="92333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a:latin typeface="Verdana" panose="020B0604030504040204" pitchFamily="34" charset="0"/>
                <a:ea typeface="Verdana" panose="020B0604030504040204" pitchFamily="34" charset="0"/>
                <a:cs typeface="Verdana" panose="020B0604030504040204" pitchFamily="34" charset="0"/>
              </a:rPr>
              <a:t>Hand.5: </a:t>
            </a:r>
            <a:r>
              <a:rPr lang="nl-NL" i="1" baseline="30000" dirty="0">
                <a:latin typeface="Verdana" panose="020B0604030504040204" pitchFamily="34" charset="0"/>
                <a:ea typeface="Verdana" panose="020B0604030504040204" pitchFamily="34" charset="0"/>
                <a:cs typeface="Verdana" panose="020B0604030504040204" pitchFamily="34" charset="0"/>
              </a:rPr>
              <a:t>37</a:t>
            </a:r>
            <a:r>
              <a:rPr lang="nl-NL" i="1" dirty="0">
                <a:latin typeface="Verdana" panose="020B0604030504040204" pitchFamily="34" charset="0"/>
                <a:ea typeface="Verdana" panose="020B0604030504040204" pitchFamily="34" charset="0"/>
                <a:cs typeface="Verdana" panose="020B0604030504040204" pitchFamily="34" charset="0"/>
              </a:rPr>
              <a:t>Na hem stond </a:t>
            </a:r>
            <a:r>
              <a:rPr lang="nl-NL" b="1" i="1" dirty="0">
                <a:latin typeface="Verdana" panose="020B0604030504040204" pitchFamily="34" charset="0"/>
                <a:ea typeface="Verdana" panose="020B0604030504040204" pitchFamily="34" charset="0"/>
                <a:cs typeface="Verdana" panose="020B0604030504040204" pitchFamily="34" charset="0"/>
              </a:rPr>
              <a:t>Judas de Galileeër </a:t>
            </a:r>
            <a:r>
              <a:rPr lang="nl-NL" i="1" dirty="0">
                <a:latin typeface="Verdana" panose="020B0604030504040204" pitchFamily="34" charset="0"/>
                <a:ea typeface="Verdana" panose="020B0604030504040204" pitchFamily="34" charset="0"/>
                <a:cs typeface="Verdana" panose="020B0604030504040204" pitchFamily="34" charset="0"/>
              </a:rPr>
              <a:t>op, in de dagen der inschrijving, en kreeg vele afvalligen op zijn hand, maar ook deze is omgekomen en zijn gehele aanhang is uiteengeslagen</a:t>
            </a:r>
            <a:r>
              <a:rPr lang="nl-NL" i="1" dirty="0" smtClean="0">
                <a:latin typeface="Verdana" panose="020B0604030504040204" pitchFamily="34" charset="0"/>
                <a:ea typeface="Verdana" panose="020B0604030504040204" pitchFamily="34" charset="0"/>
                <a:cs typeface="Verdana" panose="020B0604030504040204" pitchFamily="34" charset="0"/>
              </a:rPr>
              <a:t>. (6 na Chr.)</a:t>
            </a:r>
            <a:r>
              <a:rPr lang="el-GR"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2082" y="3609064"/>
            <a:ext cx="9144000" cy="396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i="1" dirty="0" smtClean="0">
                <a:latin typeface="Verdana" panose="020B0604030504040204" pitchFamily="34" charset="0"/>
                <a:ea typeface="Verdana" panose="020B0604030504040204" pitchFamily="34" charset="0"/>
                <a:cs typeface="Verdana" panose="020B0604030504040204" pitchFamily="34" charset="0"/>
              </a:rPr>
              <a:t>Simon </a:t>
            </a:r>
            <a:r>
              <a:rPr lang="nl-NL" sz="2000" b="1" i="1" dirty="0" err="1" smtClean="0">
                <a:latin typeface="Verdana" panose="020B0604030504040204" pitchFamily="34" charset="0"/>
                <a:ea typeface="Verdana" panose="020B0604030504040204" pitchFamily="34" charset="0"/>
                <a:cs typeface="Verdana" panose="020B0604030504040204" pitchFamily="34" charset="0"/>
              </a:rPr>
              <a:t>Magus</a:t>
            </a:r>
            <a:r>
              <a:rPr lang="el-GR"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7296" y="4426204"/>
            <a:ext cx="9144000" cy="396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i="1" dirty="0" smtClean="0">
                <a:latin typeface="Verdana" panose="020B0604030504040204" pitchFamily="34" charset="0"/>
                <a:ea typeface="Verdana" panose="020B0604030504040204" pitchFamily="34" charset="0"/>
                <a:cs typeface="Verdana" panose="020B0604030504040204" pitchFamily="34" charset="0"/>
              </a:rPr>
              <a:t>Mozes van Kreta </a:t>
            </a:r>
            <a:r>
              <a:rPr lang="nl-NL" sz="2000" i="1" dirty="0" smtClean="0">
                <a:latin typeface="Verdana" panose="020B0604030504040204" pitchFamily="34" charset="0"/>
                <a:ea typeface="Verdana" panose="020B0604030504040204" pitchFamily="34" charset="0"/>
                <a:cs typeface="Verdana" panose="020B0604030504040204" pitchFamily="34" charset="0"/>
              </a:rPr>
              <a:t>(440-470)</a:t>
            </a:r>
            <a:r>
              <a:rPr lang="el-GR"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hthoek 11"/>
          <p:cNvSpPr/>
          <p:nvPr/>
        </p:nvSpPr>
        <p:spPr>
          <a:xfrm>
            <a:off x="10444" y="2926685"/>
            <a:ext cx="9144000" cy="64633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smtClean="0">
                <a:latin typeface="Verdana" panose="020B0604030504040204" pitchFamily="34" charset="0"/>
                <a:ea typeface="Verdana" panose="020B0604030504040204" pitchFamily="34" charset="0"/>
                <a:cs typeface="Verdana" panose="020B0604030504040204" pitchFamily="34" charset="0"/>
              </a:rPr>
              <a:t>Hand.21: </a:t>
            </a:r>
            <a:r>
              <a:rPr lang="nl-NL" i="1" baseline="30000" dirty="0">
                <a:latin typeface="Verdana" panose="020B0604030504040204" pitchFamily="34" charset="0"/>
                <a:ea typeface="Verdana" panose="020B0604030504040204" pitchFamily="34" charset="0"/>
                <a:cs typeface="Verdana" panose="020B0604030504040204" pitchFamily="34" charset="0"/>
              </a:rPr>
              <a:t>38</a:t>
            </a:r>
            <a:r>
              <a:rPr lang="nl-NL" i="1" dirty="0">
                <a:latin typeface="Verdana" panose="020B0604030504040204" pitchFamily="34" charset="0"/>
                <a:ea typeface="Verdana" panose="020B0604030504040204" pitchFamily="34" charset="0"/>
                <a:cs typeface="Verdana" panose="020B0604030504040204" pitchFamily="34" charset="0"/>
              </a:rPr>
              <a:t>Zijt gij dan niet </a:t>
            </a:r>
            <a:r>
              <a:rPr lang="nl-NL" b="1" i="1" dirty="0">
                <a:latin typeface="Verdana" panose="020B0604030504040204" pitchFamily="34" charset="0"/>
                <a:ea typeface="Verdana" panose="020B0604030504040204" pitchFamily="34" charset="0"/>
                <a:cs typeface="Verdana" panose="020B0604030504040204" pitchFamily="34" charset="0"/>
              </a:rPr>
              <a:t>de Egyptenaar</a:t>
            </a:r>
            <a:r>
              <a:rPr lang="nl-NL" i="1" dirty="0">
                <a:latin typeface="Verdana" panose="020B0604030504040204" pitchFamily="34" charset="0"/>
                <a:ea typeface="Verdana" panose="020B0604030504040204" pitchFamily="34" charset="0"/>
                <a:cs typeface="Verdana" panose="020B0604030504040204" pitchFamily="34" charset="0"/>
              </a:rPr>
              <a:t>, die dezer dagen oproer maakte en de vierduizend bandieten deed uittrekken naar de woestijn? </a:t>
            </a:r>
            <a:r>
              <a:rPr lang="el-GR"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p:cNvSpPr/>
          <p:nvPr/>
        </p:nvSpPr>
        <p:spPr>
          <a:xfrm>
            <a:off x="-2082" y="4007749"/>
            <a:ext cx="9144000" cy="396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i="1" dirty="0" smtClean="0">
                <a:latin typeface="Verdana" panose="020B0604030504040204" pitchFamily="34" charset="0"/>
                <a:ea typeface="Verdana" panose="020B0604030504040204" pitchFamily="34" charset="0"/>
                <a:cs typeface="Verdana" panose="020B0604030504040204" pitchFamily="34" charset="0"/>
              </a:rPr>
              <a:t>Simeon Bar </a:t>
            </a:r>
            <a:r>
              <a:rPr lang="nl-NL" sz="2000" b="1" i="1" dirty="0" err="1" smtClean="0">
                <a:latin typeface="Verdana" panose="020B0604030504040204" pitchFamily="34" charset="0"/>
                <a:ea typeface="Verdana" panose="020B0604030504040204" pitchFamily="34" charset="0"/>
                <a:cs typeface="Verdana" panose="020B0604030504040204" pitchFamily="34" charset="0"/>
              </a:rPr>
              <a:t>Kochba</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r>
              <a:rPr lang="nl-NL" sz="2000" i="1" dirty="0" smtClean="0">
                <a:latin typeface="Verdana" panose="020B0604030504040204" pitchFamily="34" charset="0"/>
                <a:ea typeface="Verdana" panose="020B0604030504040204" pitchFamily="34" charset="0"/>
                <a:cs typeface="Verdana" panose="020B0604030504040204" pitchFamily="34" charset="0"/>
              </a:rPr>
              <a:t>132-145 </a:t>
            </a:r>
            <a:r>
              <a:rPr lang="nl-NL" sz="2000" i="1" dirty="0">
                <a:latin typeface="Verdana" panose="020B0604030504040204" pitchFamily="34" charset="0"/>
                <a:ea typeface="Verdana" panose="020B0604030504040204" pitchFamily="34" charset="0"/>
                <a:cs typeface="Verdana" panose="020B0604030504040204" pitchFamily="34" charset="0"/>
              </a:rPr>
              <a:t>na </a:t>
            </a:r>
            <a:r>
              <a:rPr lang="nl-NL" sz="2000" i="1" dirty="0" smtClean="0">
                <a:latin typeface="Verdana" panose="020B0604030504040204" pitchFamily="34" charset="0"/>
                <a:ea typeface="Verdana" panose="020B0604030504040204" pitchFamily="34" charset="0"/>
                <a:cs typeface="Verdana" panose="020B0604030504040204" pitchFamily="34" charset="0"/>
              </a:rPr>
              <a:t>Chr.)</a:t>
            </a:r>
            <a:r>
              <a:rPr lang="el-GR"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1066" y="4858252"/>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i="1" dirty="0" err="1" smtClean="0">
                <a:latin typeface="Verdana" panose="020B0604030504040204" pitchFamily="34" charset="0"/>
                <a:ea typeface="Verdana" panose="020B0604030504040204" pitchFamily="34" charset="0"/>
                <a:cs typeface="Verdana" panose="020B0604030504040204" pitchFamily="34" charset="0"/>
              </a:rPr>
              <a:t>Sjabbatai</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r>
              <a:rPr lang="nl-NL" sz="2000" b="1" i="1" dirty="0" err="1">
                <a:latin typeface="Verdana" panose="020B0604030504040204" pitchFamily="34" charset="0"/>
                <a:ea typeface="Verdana" panose="020B0604030504040204" pitchFamily="34" charset="0"/>
                <a:cs typeface="Verdana" panose="020B0604030504040204" pitchFamily="34" charset="0"/>
              </a:rPr>
              <a:t>Tsevi</a:t>
            </a:r>
            <a:r>
              <a:rPr lang="nl-NL" sz="2000" i="1" dirty="0">
                <a:latin typeface="Verdana" panose="020B0604030504040204" pitchFamily="34" charset="0"/>
                <a:ea typeface="Verdana" panose="020B0604030504040204" pitchFamily="34" charset="0"/>
                <a:cs typeface="Verdana" panose="020B0604030504040204" pitchFamily="34" charset="0"/>
              </a:rPr>
              <a:t> (1626-1676)</a:t>
            </a:r>
            <a:r>
              <a:rPr lang="el-GR"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hthoek 14"/>
          <p:cNvSpPr/>
          <p:nvPr/>
        </p:nvSpPr>
        <p:spPr>
          <a:xfrm>
            <a:off x="10444" y="5290300"/>
            <a:ext cx="9144000" cy="396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i="1" dirty="0" err="1" smtClean="0">
                <a:latin typeface="Verdana" panose="020B0604030504040204" pitchFamily="34" charset="0"/>
                <a:ea typeface="Verdana" panose="020B0604030504040204" pitchFamily="34" charset="0"/>
                <a:cs typeface="Verdana" panose="020B0604030504040204" pitchFamily="34" charset="0"/>
              </a:rPr>
              <a:t>Athronges</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r>
              <a:rPr lang="nl-NL" sz="2000" i="1" dirty="0" smtClean="0">
                <a:latin typeface="Verdana" panose="020B0604030504040204" pitchFamily="34" charset="0"/>
                <a:ea typeface="Verdana" panose="020B0604030504040204" pitchFamily="34" charset="0"/>
                <a:cs typeface="Verdana" panose="020B0604030504040204" pitchFamily="34" charset="0"/>
              </a:rPr>
              <a:t>(4 v.Chr.)</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r>
              <a:rPr lang="el-GR"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hthoek 15"/>
          <p:cNvSpPr/>
          <p:nvPr/>
        </p:nvSpPr>
        <p:spPr>
          <a:xfrm>
            <a:off x="1066" y="7046"/>
            <a:ext cx="9144000" cy="79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nl-NL" sz="4000" b="1" i="1" dirty="0" smtClean="0">
                <a:latin typeface="Verdana" panose="020B0604030504040204" pitchFamily="34" charset="0"/>
                <a:ea typeface="Verdana" panose="020B0604030504040204" pitchFamily="34" charset="0"/>
                <a:cs typeface="Verdana" panose="020B0604030504040204" pitchFamily="34" charset="0"/>
              </a:rPr>
              <a:t>VALSE MESSIASSEN</a:t>
            </a:r>
            <a:r>
              <a:rPr lang="el-GR" sz="40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4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722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6494085"/>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het leest,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verdrukking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brengen als er niet geweest is van het begin der schepping, die God geschapen heeft, tot nu toe, en ook nooit meer wezen zal.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412908633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0444" y="4844108"/>
            <a:ext cx="9133556" cy="163121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Mattheüs is verduidelijkend</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Matth.24:15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a:r>
            <a:r>
              <a:rPr lang="nl-NL" sz="2000" dirty="0" smtClean="0">
                <a:latin typeface="Verdana" panose="020B0604030504040204" pitchFamily="34" charset="0"/>
                <a:ea typeface="Verdana" panose="020B0604030504040204" pitchFamily="34" charset="0"/>
                <a:cs typeface="Verdana" panose="020B0604030504040204" pitchFamily="34" charset="0"/>
              </a:rPr>
              <a:t>anneer </a:t>
            </a:r>
            <a:r>
              <a:rPr lang="nl-NL" sz="2000" dirty="0">
                <a:latin typeface="Verdana" panose="020B0604030504040204" pitchFamily="34" charset="0"/>
                <a:ea typeface="Verdana" panose="020B0604030504040204" pitchFamily="34" charset="0"/>
                <a:cs typeface="Verdana" panose="020B0604030504040204" pitchFamily="34" charset="0"/>
              </a:rPr>
              <a:t>gij dan de gruwel der verwoesting,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u="sng" dirty="0" smtClean="0">
                <a:latin typeface="Verdana" panose="020B0604030504040204" pitchFamily="34" charset="0"/>
                <a:ea typeface="Verdana" panose="020B0604030504040204" pitchFamily="34" charset="0"/>
                <a:cs typeface="Verdana" panose="020B0604030504040204" pitchFamily="34" charset="0"/>
              </a:rPr>
              <a:t>waarvan </a:t>
            </a:r>
            <a:r>
              <a:rPr lang="nl-NL" sz="2000" u="sng" dirty="0">
                <a:latin typeface="Verdana" panose="020B0604030504040204" pitchFamily="34" charset="0"/>
                <a:ea typeface="Verdana" panose="020B0604030504040204" pitchFamily="34" charset="0"/>
                <a:cs typeface="Verdana" panose="020B0604030504040204" pitchFamily="34" charset="0"/>
              </a:rPr>
              <a:t>door de ​profeet​ Daniël gesproken is</a:t>
            </a:r>
            <a:r>
              <a:rPr lang="nl-NL" sz="2000" dirty="0">
                <a:latin typeface="Verdana" panose="020B0604030504040204" pitchFamily="34" charset="0"/>
                <a:ea typeface="Verdana" panose="020B0604030504040204" pitchFamily="34" charset="0"/>
                <a:cs typeface="Verdana" panose="020B0604030504040204" pitchFamily="34" charset="0"/>
              </a:rPr>
              <a:t>,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op </a:t>
            </a:r>
            <a:r>
              <a:rPr lang="nl-NL" sz="2000" dirty="0">
                <a:latin typeface="Verdana" panose="020B0604030504040204" pitchFamily="34" charset="0"/>
                <a:ea typeface="Verdana" panose="020B0604030504040204" pitchFamily="34" charset="0"/>
                <a:cs typeface="Verdana" panose="020B0604030504040204" pitchFamily="34" charset="0"/>
              </a:rPr>
              <a:t>de ​heilige​ plaats ziet </a:t>
            </a:r>
            <a:r>
              <a:rPr lang="nl-NL" sz="2000" dirty="0" smtClean="0">
                <a:latin typeface="Verdana" panose="020B0604030504040204" pitchFamily="34" charset="0"/>
                <a:ea typeface="Verdana" panose="020B0604030504040204" pitchFamily="34" charset="0"/>
                <a:cs typeface="Verdana" panose="020B0604030504040204" pitchFamily="34" charset="0"/>
              </a:rPr>
              <a:t>staan”</a:t>
            </a:r>
            <a:r>
              <a:rPr lang="nl-NL" sz="2000" dirty="0">
                <a:latin typeface="Verdana" panose="020B0604030504040204" pitchFamily="34" charset="0"/>
                <a:ea typeface="Verdana" panose="020B0604030504040204" pitchFamily="34" charset="0"/>
                <a:cs typeface="Verdana" panose="020B0604030504040204" pitchFamily="34" charset="0"/>
              </a:rPr>
              <a:t>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078"/>
            <a:ext cx="914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434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365556319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9" name="Rechthoek 8"/>
          <p:cNvSpPr/>
          <p:nvPr/>
        </p:nvSpPr>
        <p:spPr>
          <a:xfrm>
            <a:off x="0" y="-15324"/>
            <a:ext cx="9144000" cy="5688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342900" indent="-342900">
              <a:lnSpc>
                <a:spcPct val="150000"/>
              </a:lnSpc>
              <a:buFont typeface="+mj-lt"/>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OVERGELEVERD AAN HET GERECHT</a:t>
            </a:r>
          </a:p>
          <a:p>
            <a:pPr marL="342900" indent="-342900">
              <a:lnSpc>
                <a:spcPct val="150000"/>
              </a:lnSpc>
              <a:buFont typeface="+mj-lt"/>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GEGESELD IN DE SYNAGOGEN</a:t>
            </a:r>
          </a:p>
          <a:p>
            <a:pPr marL="342900" indent="-342900">
              <a:lnSpc>
                <a:spcPct val="150000"/>
              </a:lnSpc>
              <a:buFont typeface="+mj-lt"/>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EVANGELIE GEPREDIKT</a:t>
            </a:r>
          </a:p>
          <a:p>
            <a:pPr marL="342900" indent="-342900">
              <a:lnSpc>
                <a:spcPct val="150000"/>
              </a:lnSpc>
              <a:buFont typeface="+mj-lt"/>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GRUWEL DER VERWOESTING WAAR HIJ NIET HOORT</a:t>
            </a:r>
          </a:p>
          <a:p>
            <a:pPr marL="342900" indent="-342900">
              <a:lnSpc>
                <a:spcPct val="150000"/>
              </a:lnSpc>
              <a:buFont typeface="+mj-lt"/>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VALSE CHRISTUSSEN EN VALSE PROFETEN MET TEKENEN EN WONDEREN</a:t>
            </a:r>
          </a:p>
          <a:p>
            <a:pPr marL="342900" indent="-342900">
              <a:lnSpc>
                <a:spcPct val="150000"/>
              </a:lnSpc>
              <a:buFont typeface="+mj-lt"/>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NA DE VERDRUKKING</a:t>
            </a:r>
          </a:p>
          <a:p>
            <a:pPr marL="342900" indent="-342900">
              <a:lnSpc>
                <a:spcPct val="150000"/>
              </a:lnSpc>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ZON VERDUISTERD</a:t>
            </a:r>
          </a:p>
          <a:p>
            <a:pPr marL="342900" indent="-342900">
              <a:lnSpc>
                <a:spcPct val="150000"/>
              </a:lnSpc>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MAAN VERLIEST HAAR GLANS</a:t>
            </a:r>
          </a:p>
          <a:p>
            <a:pPr marL="342900" indent="-342900">
              <a:lnSpc>
                <a:spcPct val="150000"/>
              </a:lnSpc>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STERREN VALLEN VAN DE HEMEL</a:t>
            </a:r>
          </a:p>
          <a:p>
            <a:pPr marL="342900" indent="-342900">
              <a:lnSpc>
                <a:spcPct val="150000"/>
              </a:lnSpc>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HEMELLICHAMEN WANKELEN </a:t>
            </a:r>
          </a:p>
          <a:p>
            <a:pPr marL="342900" indent="-342900">
              <a:lnSpc>
                <a:spcPct val="150000"/>
              </a:lnSpc>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ZOON DES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MENSEN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KOMT OP DE WOLKEN</a:t>
            </a:r>
          </a:p>
          <a:p>
            <a:pPr marL="342900" indent="-342900">
              <a:lnSpc>
                <a:spcPct val="150000"/>
              </a:lnSpc>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ENGELEN VERZAMELEN DE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UITVERKORENEN</a:t>
            </a:r>
          </a:p>
          <a:p>
            <a:pPr marL="342900" indent="-342900">
              <a:lnSpc>
                <a:spcPct val="150000"/>
              </a:lnSpc>
              <a:buFont typeface="+mj-lt"/>
              <a:buAutoNum type="arabicPeriod"/>
            </a:pP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pP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05059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6494085"/>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gruwel der verwoesting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ziet staan, waar hij niet behoort – die het leest,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verdrukking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brengen als er niet geweest is van het begin der schepping, die God geschapen heeft, tot nu toe, en ook nooit meer wezen zal.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257048370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0444" y="4844108"/>
            <a:ext cx="4545715" cy="163121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l-GR" sz="2800" b="1" dirty="0">
                <a:solidFill>
                  <a:schemeClr val="bg1"/>
                </a:solidFill>
                <a:latin typeface="Times New Roman" panose="02020603050405020304" pitchFamily="18" charset="0"/>
                <a:cs typeface="Times New Roman" panose="02020603050405020304" pitchFamily="18" charset="0"/>
              </a:rPr>
              <a:t>βδέλυγμα τῆς </a:t>
            </a:r>
            <a:r>
              <a:rPr lang="el-GR" sz="2800" b="1" dirty="0" smtClean="0">
                <a:solidFill>
                  <a:schemeClr val="bg1"/>
                </a:solidFill>
                <a:latin typeface="Times New Roman" panose="02020603050405020304" pitchFamily="18" charset="0"/>
                <a:cs typeface="Times New Roman" panose="02020603050405020304" pitchFamily="18" charset="0"/>
              </a:rPr>
              <a:t>ἐρημώσεως</a:t>
            </a:r>
            <a:endParaRPr lang="nl-NL" sz="2800" b="1" dirty="0" smtClean="0">
              <a:solidFill>
                <a:schemeClr val="bg1"/>
              </a:solidFill>
              <a:latin typeface="Times New Roman" panose="02020603050405020304" pitchFamily="18" charset="0"/>
              <a:cs typeface="Times New Roman" panose="02020603050405020304" pitchFamily="18" charset="0"/>
            </a:endParaRPr>
          </a:p>
          <a:p>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b</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delugma</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tes</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eremoseos</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g</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ruwel van de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verwoesting</a:t>
            </a:r>
          </a:p>
          <a:p>
            <a:endParaRPr lang="nl-NL" sz="3200" dirty="0">
              <a:solidFill>
                <a:schemeClr val="bg1"/>
              </a:solidFill>
              <a:latin typeface="Times New Roman" panose="02020603050405020304" pitchFamily="18" charset="0"/>
              <a:cs typeface="Times New Roman" panose="02020603050405020304" pitchFamily="18" charset="0"/>
            </a:endParaRPr>
          </a:p>
        </p:txBody>
      </p:sp>
      <p:sp>
        <p:nvSpPr>
          <p:cNvPr id="3" name="Rechthoek 2"/>
          <p:cNvSpPr/>
          <p:nvPr/>
        </p:nvSpPr>
        <p:spPr>
          <a:xfrm>
            <a:off x="-31682" y="3213"/>
            <a:ext cx="9175682" cy="175432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Dan.11: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Dan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zullen strijdmachten door hem op de been gebracht worden; zij zullen het ​heiligdom, de vesting, ​ontheiligen, het dagelijks ​offer​ doen ophouden en een gruwel oprichten, die verwoesting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brengt [</a:t>
            </a:r>
            <a:r>
              <a:rPr lang="he-IL" b="1" dirty="0">
                <a:solidFill>
                  <a:schemeClr val="bg1"/>
                </a:solidFill>
                <a:latin typeface="Verdana" panose="020B0604030504040204" pitchFamily="34" charset="0"/>
                <a:ea typeface="Verdana" panose="020B0604030504040204" pitchFamily="34" charset="0"/>
                <a:cs typeface="+mj-cs"/>
              </a:rPr>
              <a:t>הַשִּׁקּוּץ מְשׁוֹמֵם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sjiqoets</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me’sjomem</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Dan.9:27, 12:11)</a:t>
            </a:r>
          </a:p>
          <a:p>
            <a:r>
              <a:rPr lang="he-IL" b="1" dirty="0" smtClean="0">
                <a:solidFill>
                  <a:schemeClr val="bg1"/>
                </a:solidFill>
                <a:latin typeface="Verdana" panose="020B0604030504040204" pitchFamily="34" charset="0"/>
                <a:ea typeface="Verdana" panose="020B0604030504040204" pitchFamily="34" charset="0"/>
                <a:cs typeface="+mj-cs"/>
              </a:rPr>
              <a:t>שִּׁקּוּץ</a:t>
            </a:r>
            <a:r>
              <a:rPr lang="nl-NL" b="1" dirty="0" smtClean="0">
                <a:solidFill>
                  <a:schemeClr val="bg1"/>
                </a:solidFill>
                <a:latin typeface="Verdana" panose="020B0604030504040204" pitchFamily="34" charset="0"/>
                <a:ea typeface="Verdana" panose="020B0604030504040204" pitchFamily="34" charset="0"/>
                <a:cs typeface="+mj-cs"/>
              </a:rPr>
              <a:t>- </a:t>
            </a:r>
            <a:r>
              <a:rPr lang="nl-NL" dirty="0" err="1" smtClean="0">
                <a:solidFill>
                  <a:schemeClr val="bg1"/>
                </a:solidFill>
                <a:latin typeface="Verdana" panose="020B0604030504040204" pitchFamily="34" charset="0"/>
                <a:ea typeface="Verdana" panose="020B0604030504040204" pitchFamily="34" charset="0"/>
                <a:cs typeface="+mj-cs"/>
              </a:rPr>
              <a:t>sjikoets</a:t>
            </a:r>
            <a:r>
              <a:rPr lang="nl-NL" dirty="0" smtClean="0">
                <a:solidFill>
                  <a:schemeClr val="bg1"/>
                </a:solidFill>
                <a:latin typeface="Verdana" panose="020B0604030504040204" pitchFamily="34" charset="0"/>
                <a:ea typeface="Verdana" panose="020B0604030504040204" pitchFamily="34" charset="0"/>
                <a:cs typeface="+mj-cs"/>
              </a:rPr>
              <a: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600" dirty="0" smtClean="0">
                <a:latin typeface="Verdana" panose="020B0604030504040204" pitchFamily="34" charset="0"/>
                <a:ea typeface="Verdana" panose="020B0604030504040204" pitchFamily="34" charset="0"/>
                <a:cs typeface="Verdana" panose="020B0604030504040204" pitchFamily="34" charset="0"/>
              </a:rPr>
              <a:t>verwerpelijk-, verafschuwd-, afschuwelijk </a:t>
            </a:r>
            <a:r>
              <a:rPr lang="nl-NL" sz="1600" dirty="0">
                <a:latin typeface="Verdana" panose="020B0604030504040204" pitchFamily="34" charset="0"/>
                <a:ea typeface="Verdana" panose="020B0604030504040204" pitchFamily="34" charset="0"/>
                <a:cs typeface="Verdana" panose="020B0604030504040204" pitchFamily="34" charset="0"/>
              </a:rPr>
              <a:t>ding of idool, </a:t>
            </a:r>
            <a:r>
              <a:rPr lang="nl-NL" sz="1600" dirty="0" smtClean="0">
                <a:latin typeface="Verdana" panose="020B0604030504040204" pitchFamily="34" charset="0"/>
                <a:ea typeface="Verdana" panose="020B0604030504040204" pitchFamily="34" charset="0"/>
                <a:cs typeface="Verdana" panose="020B0604030504040204" pitchFamily="34" charset="0"/>
              </a:rPr>
              <a:t>gruwel</a:t>
            </a:r>
            <a:r>
              <a:rPr lang="nl-NL" sz="1600" dirty="0">
                <a:latin typeface="Verdana" panose="020B0604030504040204" pitchFamily="34" charset="0"/>
                <a:ea typeface="Verdana" panose="020B0604030504040204" pitchFamily="34" charset="0"/>
                <a:cs typeface="Verdana" panose="020B0604030504040204" pitchFamily="34" charset="0"/>
              </a:rPr>
              <a:t>,</a:t>
            </a:r>
            <a:r>
              <a:rPr lang="nl-NL" sz="1600" dirty="0"/>
              <a:t> </a:t>
            </a:r>
            <a:r>
              <a:rPr lang="nl-NL" sz="1600" dirty="0" smtClean="0">
                <a:solidFill>
                  <a:schemeClr val="bg1"/>
                </a:solidFill>
                <a:latin typeface="Verdana" panose="020B0604030504040204" pitchFamily="34" charset="0"/>
                <a:ea typeface="Verdana" panose="020B0604030504040204" pitchFamily="34" charset="0"/>
                <a:cs typeface="+mj-cs"/>
              </a:rPr>
              <a:t> </a:t>
            </a:r>
          </a:p>
          <a:p>
            <a:r>
              <a:rPr lang="he-IL" b="1" dirty="0" smtClean="0">
                <a:solidFill>
                  <a:schemeClr val="bg1"/>
                </a:solidFill>
                <a:latin typeface="Verdana" panose="020B0604030504040204" pitchFamily="34" charset="0"/>
                <a:ea typeface="Verdana" panose="020B0604030504040204" pitchFamily="34" charset="0"/>
                <a:cs typeface="+mj-cs"/>
              </a:rPr>
              <a:t>שָׁמֵם</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sjamem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verlaten, </a:t>
            </a:r>
            <a:r>
              <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rPr>
              <a:t>verbijsterd, verdoofd, </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stom</a:t>
            </a:r>
            <a:r>
              <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6" name="Rechthoek 5"/>
          <p:cNvSpPr/>
          <p:nvPr/>
        </p:nvSpPr>
        <p:spPr>
          <a:xfrm>
            <a:off x="4572167" y="4831581"/>
            <a:ext cx="4545715" cy="175432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r"/>
            <a:r>
              <a:rPr lang="he-IL" sz="3200" b="1" dirty="0" smtClean="0">
                <a:solidFill>
                  <a:schemeClr val="bg1"/>
                </a:solidFill>
                <a:latin typeface="Verdana" panose="020B0604030504040204" pitchFamily="34" charset="0"/>
                <a:ea typeface="Verdana" panose="020B0604030504040204" pitchFamily="34" charset="0"/>
                <a:cs typeface="+mj-cs"/>
              </a:rPr>
              <a:t>הַשִּׁקּוּץ </a:t>
            </a:r>
            <a:r>
              <a:rPr lang="he-IL" sz="3200" b="1" dirty="0">
                <a:solidFill>
                  <a:schemeClr val="bg1"/>
                </a:solidFill>
                <a:latin typeface="Verdana" panose="020B0604030504040204" pitchFamily="34" charset="0"/>
                <a:ea typeface="Verdana" panose="020B0604030504040204" pitchFamily="34" charset="0"/>
                <a:cs typeface="+mj-cs"/>
              </a:rPr>
              <a:t>מְשׁוֹמֵם</a:t>
            </a:r>
            <a:r>
              <a:rPr lang="he-IL" sz="3200" b="1" dirty="0">
                <a:solidFill>
                  <a:schemeClr val="bg1"/>
                </a:solidFill>
                <a:latin typeface="Verdana" panose="020B0604030504040204" pitchFamily="34" charset="0"/>
                <a:ea typeface="Verdana" panose="020B0604030504040204" pitchFamily="34" charset="0"/>
              </a:rPr>
              <a:t> </a:t>
            </a:r>
            <a:endParaRPr lang="nl-NL" sz="3200" b="1" dirty="0" smtClean="0">
              <a:solidFill>
                <a:schemeClr val="bg1"/>
              </a:solidFill>
              <a:latin typeface="Verdana" panose="020B0604030504040204" pitchFamily="34" charset="0"/>
              <a:ea typeface="Verdana" panose="020B0604030504040204" pitchFamily="34" charset="0"/>
            </a:endParaRP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 </a:t>
            </a:r>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sjiqoets</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me’sjomem</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Een stinkend verwerpelijk ding dat verlatenheid veroorzaakt</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a:t>
            </a:r>
            <a:r>
              <a:rPr lang="he-IL" sz="2000" b="1" dirty="0" smtClean="0">
                <a:cs typeface="+mj-cs"/>
              </a:rPr>
              <a:t>שָׁקַץ</a:t>
            </a:r>
            <a:r>
              <a:rPr lang="nl-NL" sz="2000" dirty="0" smtClean="0"/>
              <a:t> – </a:t>
            </a:r>
            <a:r>
              <a:rPr lang="nl-NL" sz="2000" dirty="0" err="1" smtClean="0"/>
              <a:t>sjaqats</a:t>
            </a:r>
            <a:r>
              <a:rPr lang="nl-NL" sz="2000" dirty="0" smtClean="0"/>
              <a:t>: verafschuwen</a:t>
            </a:r>
            <a:endParaRPr lang="nl-NL"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26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32992963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7038" y="7046"/>
            <a:ext cx="9151038"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GRUWEL DER VERWOESTING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GRUWEL DIE VERWOESTING VEROORZAAKT</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1460" y="709185"/>
            <a:ext cx="9151038" cy="501675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6000" b="1"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a:t>
            </a:r>
          </a:p>
          <a:p>
            <a:pPr marL="457200" indent="-457200" algn="ctr">
              <a:buFont typeface="+mj-lt"/>
              <a:buAutoNum type="arabicPeriod"/>
            </a:pPr>
            <a:r>
              <a:rPr lang="nl-NL" sz="2000" dirty="0" err="1" smtClean="0">
                <a:solidFill>
                  <a:schemeClr val="bg1"/>
                </a:solidFill>
                <a:latin typeface="Verdana Pro" panose="020B0604030504040204" pitchFamily="34" charset="0"/>
                <a:ea typeface="Verdana" panose="020B0604030504040204" pitchFamily="34" charset="0"/>
                <a:cs typeface="Verdana" panose="020B0604030504040204" pitchFamily="34" charset="0"/>
              </a:rPr>
              <a:t>Antiochus</a:t>
            </a: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ro" panose="020B0604030504040204" pitchFamily="34" charset="0"/>
                <a:ea typeface="Verdana" panose="020B0604030504040204" pitchFamily="34" charset="0"/>
                <a:cs typeface="Verdana" panose="020B0604030504040204" pitchFamily="34" charset="0"/>
              </a:rPr>
              <a:t>Epiphanes</a:t>
            </a: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 plaatste in 167 v.Chr.</a:t>
            </a:r>
            <a:r>
              <a:rPr lang="nl-NL" sz="2000" dirty="0">
                <a:latin typeface="Verdana Pro" panose="020B0604030504040204" pitchFamily="34" charset="0"/>
              </a:rPr>
              <a:t> </a:t>
            </a:r>
            <a:r>
              <a:rPr lang="nl-NL" sz="2000" dirty="0" smtClean="0">
                <a:latin typeface="Verdana Pro" panose="020B0604030504040204" pitchFamily="34" charset="0"/>
              </a:rPr>
              <a:t>het </a:t>
            </a:r>
            <a:r>
              <a:rPr lang="nl-NL" sz="2000" dirty="0">
                <a:latin typeface="Verdana Pro" panose="020B0604030504040204" pitchFamily="34" charset="0"/>
              </a:rPr>
              <a:t>altaar van de god </a:t>
            </a:r>
            <a:r>
              <a:rPr lang="nl-NL" sz="2000" i="1" dirty="0">
                <a:latin typeface="Verdana Pro" panose="020B0604030504040204" pitchFamily="34" charset="0"/>
              </a:rPr>
              <a:t>Baäl </a:t>
            </a:r>
            <a:r>
              <a:rPr lang="nl-NL" sz="2000" i="1" dirty="0" err="1">
                <a:latin typeface="Verdana Pro" panose="020B0604030504040204" pitchFamily="34" charset="0"/>
              </a:rPr>
              <a:t>Hasjamaïm</a:t>
            </a:r>
            <a:r>
              <a:rPr lang="nl-NL" sz="2000" dirty="0">
                <a:latin typeface="Verdana Pro" panose="020B0604030504040204" pitchFamily="34" charset="0"/>
              </a:rPr>
              <a:t> </a:t>
            </a:r>
            <a:r>
              <a:rPr lang="nl-NL" sz="2000" dirty="0" smtClean="0">
                <a:latin typeface="Verdana Pro" panose="020B0604030504040204" pitchFamily="34" charset="0"/>
              </a:rPr>
              <a:t>(de </a:t>
            </a:r>
            <a:r>
              <a:rPr lang="nl-NL" sz="2000" dirty="0">
                <a:latin typeface="Verdana Pro" panose="020B0604030504040204" pitchFamily="34" charset="0"/>
              </a:rPr>
              <a:t>Griekse oppergod Zeus)</a:t>
            </a:r>
            <a:endPar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endParaRPr>
          </a:p>
          <a:p>
            <a:pPr marL="457200" indent="-457200" algn="ctr">
              <a:buFont typeface="+mj-lt"/>
              <a:buAutoNum type="arabicPeriod"/>
            </a:pPr>
            <a:r>
              <a:rPr lang="nl-NL" sz="2000" dirty="0" err="1" smtClean="0">
                <a:solidFill>
                  <a:schemeClr val="bg1"/>
                </a:solidFill>
                <a:latin typeface="Verdana Pro" panose="020B0604030504040204" pitchFamily="34" charset="0"/>
                <a:ea typeface="Verdana" panose="020B0604030504040204" pitchFamily="34" charset="0"/>
                <a:cs typeface="Verdana" panose="020B0604030504040204" pitchFamily="34" charset="0"/>
              </a:rPr>
              <a:t>Pompeij</a:t>
            </a: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 63 v.Chr. Ontwijdde de tempel door deze binnen te gaan</a:t>
            </a:r>
          </a:p>
          <a:p>
            <a:pPr marL="457200" indent="-457200" algn="ctr">
              <a:buFont typeface="+mj-lt"/>
              <a:buAutoNum type="arabicPeriod"/>
            </a:pPr>
            <a:r>
              <a:rPr lang="nl-NL" sz="2000" dirty="0">
                <a:latin typeface="Verdana Pro" panose="020B0604030504040204" pitchFamily="34" charset="0"/>
              </a:rPr>
              <a:t>Marcus </a:t>
            </a:r>
            <a:r>
              <a:rPr lang="nl-NL" sz="2000" dirty="0" err="1">
                <a:latin typeface="Verdana Pro" panose="020B0604030504040204" pitchFamily="34" charset="0"/>
              </a:rPr>
              <a:t>Licinius</a:t>
            </a:r>
            <a:r>
              <a:rPr lang="nl-NL" sz="2000" dirty="0">
                <a:latin typeface="Verdana Pro" panose="020B0604030504040204" pitchFamily="34" charset="0"/>
              </a:rPr>
              <a:t> </a:t>
            </a:r>
            <a:r>
              <a:rPr lang="nl-NL" sz="2000" dirty="0" err="1">
                <a:latin typeface="Verdana Pro" panose="020B0604030504040204" pitchFamily="34" charset="0"/>
              </a:rPr>
              <a:t>Crassus</a:t>
            </a:r>
            <a:r>
              <a:rPr lang="nl-NL" sz="2000" dirty="0">
                <a:latin typeface="Verdana Pro" panose="020B0604030504040204" pitchFamily="34" charset="0"/>
              </a:rPr>
              <a:t> </a:t>
            </a: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 54 v.Chr.</a:t>
            </a:r>
          </a:p>
          <a:p>
            <a:pPr marL="457200" indent="-457200" algn="ctr">
              <a:buFont typeface="+mj-lt"/>
              <a:buAutoNum type="arabicPeriod"/>
            </a:pPr>
            <a:endPar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Bovenstaande zijn  het niet, omdat Jesjoea waarschuwt.</a:t>
            </a:r>
          </a:p>
          <a:p>
            <a:pPr algn="ctr"/>
            <a:endParaRPr lang="nl-NL" sz="2000" b="1" dirty="0" smtClean="0">
              <a:solidFill>
                <a:schemeClr val="bg1"/>
              </a:solidFill>
              <a:latin typeface="Verdana Pro" panose="020B0604030504040204" pitchFamily="34" charset="0"/>
              <a:ea typeface="Verdana" panose="020B0604030504040204" pitchFamily="34" charset="0"/>
              <a:cs typeface="Verdana" panose="020B0604030504040204" pitchFamily="34" charset="0"/>
            </a:endParaRPr>
          </a:p>
          <a:p>
            <a:pPr marL="457200" indent="-457200" algn="ctr">
              <a:buFont typeface="+mj-lt"/>
              <a:buAutoNum type="arabicPeriod" startAt="4"/>
            </a:pPr>
            <a:r>
              <a:rPr lang="nl-NL" sz="2000" dirty="0" err="1" smtClean="0">
                <a:solidFill>
                  <a:schemeClr val="bg1"/>
                </a:solidFill>
                <a:latin typeface="Verdana Pro" panose="020B0604030504040204" pitchFamily="34" charset="0"/>
                <a:ea typeface="Verdana" panose="020B0604030504040204" pitchFamily="34" charset="0"/>
                <a:cs typeface="Verdana" panose="020B0604030504040204" pitchFamily="34" charset="0"/>
              </a:rPr>
              <a:t>Caligula</a:t>
            </a: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 plaatste zijn standbeeld in de tempel (39/41 na Chr.)</a:t>
            </a:r>
          </a:p>
          <a:p>
            <a:pPr marL="457200" indent="-457200" algn="ctr">
              <a:buFont typeface="+mj-lt"/>
              <a:buAutoNum type="arabicPeriod" startAt="4"/>
            </a:pPr>
            <a:r>
              <a:rPr lang="nl-NL" sz="2000" dirty="0">
                <a:solidFill>
                  <a:schemeClr val="bg1"/>
                </a:solidFill>
                <a:latin typeface="Verdana Pro" panose="020B0604030504040204" pitchFamily="34" charset="0"/>
                <a:ea typeface="Verdana" panose="020B0604030504040204" pitchFamily="34" charset="0"/>
                <a:cs typeface="Verdana" panose="020B0604030504040204" pitchFamily="34" charset="0"/>
              </a:rPr>
              <a:t>De Romeinen</a:t>
            </a: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a:t>
            </a:r>
            <a:endPar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endParaRPr>
          </a:p>
          <a:p>
            <a:pPr marL="457200" indent="-457200" algn="ctr">
              <a:buFont typeface="+mj-lt"/>
              <a:buAutoNum type="arabicPeriod" startAt="4"/>
            </a:pP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Titus verwoeste de tempel in  70 na Chr.</a:t>
            </a:r>
          </a:p>
          <a:p>
            <a:pPr marL="457200" indent="-457200" algn="ctr">
              <a:buFont typeface="+mj-lt"/>
              <a:buAutoNum type="arabicPeriod" startAt="4"/>
            </a:pP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Islamitisch heiligdom op het tempelplein (sinds 691 na Chr.)</a:t>
            </a:r>
          </a:p>
          <a:p>
            <a:pPr marL="457200" indent="-457200" algn="ctr">
              <a:buFont typeface="+mj-lt"/>
              <a:buAutoNum type="arabicPeriod" startAt="4"/>
            </a:pPr>
            <a:r>
              <a:rPr lang="nl-NL" sz="2000" dirty="0" smtClean="0">
                <a:solidFill>
                  <a:schemeClr val="bg1"/>
                </a:solidFill>
                <a:latin typeface="Verdana Pro" panose="020B0604030504040204" pitchFamily="34" charset="0"/>
                <a:ea typeface="Verdana" panose="020B0604030504040204" pitchFamily="34" charset="0"/>
                <a:cs typeface="Verdana" panose="020B0604030504040204" pitchFamily="34" charset="0"/>
              </a:rPr>
              <a:t>Eindtijd heerser die zichzelf plaatst in de nieuwe tempel</a:t>
            </a:r>
          </a:p>
          <a:p>
            <a:pPr algn="ctr"/>
            <a:endParaRPr lang="nl-NL" sz="2000" dirty="0">
              <a:solidFill>
                <a:schemeClr val="bg1"/>
              </a:solidFill>
              <a:latin typeface="Verdana Pro"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78066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467544" y="1956208"/>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Aren plukken op </a:t>
            </a: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Sabbat</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72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6494085"/>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gruwel der verwoesting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ziet staan, waar hij niet behoort – die het leest,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verdrukking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brengen als er niet geweest is van het begin der schepping, die God geschapen heeft, tot nu toe, en ook nooit meer wezen zal.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63819408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0444" y="4831582"/>
            <a:ext cx="9133556" cy="76944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Lucas 21:</a:t>
            </a:r>
            <a:r>
              <a:rPr lang="nl-NL" sz="2000" baseline="30000" dirty="0">
                <a:latin typeface="Verdana" panose="020B0604030504040204" pitchFamily="34" charset="0"/>
                <a:ea typeface="Verdana" panose="020B0604030504040204" pitchFamily="34" charset="0"/>
                <a:cs typeface="Verdana" panose="020B0604030504040204" pitchFamily="34" charset="0"/>
              </a:rPr>
              <a:t> 20</a:t>
            </a:r>
            <a:r>
              <a:rPr lang="nl-NL" sz="2000" dirty="0">
                <a:latin typeface="Verdana" panose="020B0604030504040204" pitchFamily="34" charset="0"/>
                <a:ea typeface="Verdana" panose="020B0604030504040204" pitchFamily="34" charset="0"/>
                <a:cs typeface="Verdana" panose="020B0604030504040204" pitchFamily="34" charset="0"/>
              </a:rPr>
              <a:t>Zodra gij nu Jeruzalem door legerkampen ​omsingeld​ ziet, weet dan, dat zijn verwoesting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el-GR" sz="2000" dirty="0">
                <a:latin typeface="Verdana" panose="020B0604030504040204" pitchFamily="34" charset="0"/>
                <a:ea typeface="Verdana" panose="020B0604030504040204" pitchFamily="34" charset="0"/>
                <a:cs typeface="Verdana" panose="020B0604030504040204" pitchFamily="34" charset="0"/>
              </a:rPr>
              <a:t> </a:t>
            </a:r>
            <a:r>
              <a:rPr lang="el-GR" sz="2400" b="1" dirty="0">
                <a:latin typeface="Times New Roman" panose="02020603050405020304" pitchFamily="18" charset="0"/>
                <a:ea typeface="Verdana" panose="020B0604030504040204" pitchFamily="34" charset="0"/>
                <a:cs typeface="Times New Roman" panose="02020603050405020304" pitchFamily="18" charset="0"/>
              </a:rPr>
              <a:t>ἐρήμωσις</a:t>
            </a:r>
            <a:r>
              <a:rPr lang="el-GR" sz="2000" dirty="0">
                <a:latin typeface="Verdana" panose="020B0604030504040204" pitchFamily="34" charset="0"/>
                <a:ea typeface="Verdana" panose="020B0604030504040204" pitchFamily="34" charset="0"/>
                <a:cs typeface="Verdana" panose="020B0604030504040204" pitchFamily="34" charset="0"/>
              </a:rPr>
              <a:t>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err="1" smtClean="0">
                <a:latin typeface="Verdana" panose="020B0604030504040204" pitchFamily="34" charset="0"/>
                <a:ea typeface="Verdana" panose="020B0604030504040204" pitchFamily="34" charset="0"/>
                <a:cs typeface="Verdana" panose="020B0604030504040204" pitchFamily="34" charset="0"/>
              </a:rPr>
              <a:t>eremosis</a:t>
            </a:r>
            <a:r>
              <a:rPr lang="nl-NL" sz="2000" dirty="0" smtClean="0">
                <a:latin typeface="Verdana" panose="020B0604030504040204" pitchFamily="34" charset="0"/>
                <a:ea typeface="Verdana" panose="020B0604030504040204" pitchFamily="34" charset="0"/>
                <a:cs typeface="Verdana" panose="020B0604030504040204" pitchFamily="34" charset="0"/>
              </a:rPr>
              <a:t>) nabij </a:t>
            </a:r>
            <a:r>
              <a:rPr lang="nl-NL" sz="2000" dirty="0">
                <a:latin typeface="Verdana" panose="020B0604030504040204" pitchFamily="34" charset="0"/>
                <a:ea typeface="Verdana" panose="020B0604030504040204" pitchFamily="34" charset="0"/>
                <a:cs typeface="Verdana" panose="020B0604030504040204" pitchFamily="34" charset="0"/>
              </a:rPr>
              <a:t>is.</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2551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6494085"/>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die het leest,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laten dan die in Judea zijn, vluchten naar de bergen.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804741739"/>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8" name="Rechthoek 7"/>
          <p:cNvSpPr/>
          <p:nvPr/>
        </p:nvSpPr>
        <p:spPr>
          <a:xfrm>
            <a:off x="0" y="345222"/>
            <a:ext cx="9144000" cy="36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dat niemand u verleide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(vs.5)</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0" y="705262"/>
            <a:ext cx="9144000" cy="36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op uzelf. Zij zullen u overleveren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(vs.9)</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0" y="1052776"/>
            <a:ext cx="9144000" cy="36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Ik heb het u alles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(vs.23)</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0" y="1412816"/>
            <a:ext cx="9144000" cy="36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blijft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waakzaam(vs.33)</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hthoek 11"/>
          <p:cNvSpPr/>
          <p:nvPr/>
        </p:nvSpPr>
        <p:spPr>
          <a:xfrm>
            <a:off x="11460" y="-14858"/>
            <a:ext cx="9144000" cy="36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 x “Ziet toe”</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1460" y="4859868"/>
            <a:ext cx="9132540" cy="141577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“DIE HET LEEST”</a:t>
            </a:r>
          </a:p>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el-GR" sz="3200" b="1" dirty="0">
                <a:latin typeface="Times New Roman" panose="02020603050405020304" pitchFamily="18" charset="0"/>
                <a:cs typeface="Times New Roman" panose="02020603050405020304" pitchFamily="18" charset="0"/>
              </a:rPr>
              <a:t>ὁ ἀναγινώσκων νοείτω</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“ho </a:t>
            </a:r>
            <a:r>
              <a:rPr lang="nl-NL"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ana-ginoskon</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noeto</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pPr algn="ct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d</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 lezende moet opletten</a:t>
            </a:r>
            <a:endParaRPr lang="nl-NL" dirty="0"/>
          </a:p>
        </p:txBody>
      </p:sp>
    </p:spTree>
    <p:extLst>
      <p:ext uri="{BB962C8B-B14F-4D97-AF65-F5344CB8AC3E}">
        <p14:creationId xmlns:p14="http://schemas.microsoft.com/office/powerpoint/2010/main" val="697349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6494085"/>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laten dan die in Judea zijn, vluchten naar de bergen.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55580693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11460" y="332656"/>
            <a:ext cx="9132540" cy="141577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“DIE HET LEEST”</a:t>
            </a:r>
          </a:p>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el-GR" sz="3200" b="1" dirty="0">
                <a:latin typeface="Times New Roman" panose="02020603050405020304" pitchFamily="18" charset="0"/>
                <a:cs typeface="Times New Roman" panose="02020603050405020304" pitchFamily="18" charset="0"/>
              </a:rPr>
              <a:t>ὁ ἀναγινώσκων νοείτω</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“ho </a:t>
            </a:r>
            <a:r>
              <a:rPr lang="nl-NL"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ana-ginoskon</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noeto</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pPr algn="ct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d</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 lezende moet opletten</a:t>
            </a:r>
            <a:endParaRPr lang="nl-NL" dirty="0"/>
          </a:p>
        </p:txBody>
      </p:sp>
      <p:sp>
        <p:nvSpPr>
          <p:cNvPr id="13" name="Rechthoek 12"/>
          <p:cNvSpPr/>
          <p:nvPr/>
        </p:nvSpPr>
        <p:spPr>
          <a:xfrm>
            <a:off x="-9578" y="4797152"/>
            <a:ext cx="9144000"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ana-ginosko</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g</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inosko</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(leren) kennen, (komen te) weten, bemerken, begrijpen.</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6549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298820721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39221" y="4850"/>
            <a:ext cx="9175682" cy="649408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b="1" dirty="0">
                <a:latin typeface="Verdana" panose="020B0604030504040204" pitchFamily="34" charset="0"/>
                <a:ea typeface="Verdana" panose="020B0604030504040204" pitchFamily="34" charset="0"/>
                <a:cs typeface="Verdana" panose="020B0604030504040204" pitchFamily="34" charset="0"/>
              </a:rPr>
              <a:t>Marcus 13 wordt sterk beïnvloed door het </a:t>
            </a:r>
            <a:r>
              <a:rPr lang="nl-NL" sz="1600" b="1" dirty="0" err="1">
                <a:latin typeface="Verdana" panose="020B0604030504040204" pitchFamily="34" charset="0"/>
                <a:ea typeface="Verdana" panose="020B0604030504040204" pitchFamily="34" charset="0"/>
                <a:cs typeface="Verdana" panose="020B0604030504040204" pitchFamily="34" charset="0"/>
              </a:rPr>
              <a:t>bijbelboek</a:t>
            </a:r>
            <a:r>
              <a:rPr lang="nl-NL" sz="1600" b="1" dirty="0">
                <a:latin typeface="Verdana" panose="020B0604030504040204" pitchFamily="34" charset="0"/>
                <a:ea typeface="Verdana" panose="020B0604030504040204" pitchFamily="34" charset="0"/>
                <a:cs typeface="Verdana" panose="020B0604030504040204" pitchFamily="34" charset="0"/>
              </a:rPr>
              <a:t> Daniël (</a:t>
            </a:r>
            <a:r>
              <a:rPr lang="nl-NL" sz="1600" b="1" dirty="0" smtClean="0">
                <a:latin typeface="Verdana" panose="020B0604030504040204" pitchFamily="34" charset="0"/>
                <a:ea typeface="Verdana" panose="020B0604030504040204" pitchFamily="34" charset="0"/>
                <a:cs typeface="Verdana" panose="020B0604030504040204" pitchFamily="34" charset="0"/>
              </a:rPr>
              <a:t>mijn Rechter is </a:t>
            </a:r>
            <a:r>
              <a:rPr lang="nl-NL" sz="1600" b="1" dirty="0">
                <a:latin typeface="Verdana" panose="020B0604030504040204" pitchFamily="34" charset="0"/>
                <a:ea typeface="Verdana" panose="020B0604030504040204" pitchFamily="34" charset="0"/>
                <a:cs typeface="Verdana" panose="020B0604030504040204" pitchFamily="34" charset="0"/>
              </a:rPr>
              <a:t>God). Marcus 13 lijkt op een </a:t>
            </a:r>
            <a:r>
              <a:rPr lang="nl-NL" sz="1600" b="1" dirty="0" err="1">
                <a:latin typeface="Verdana" panose="020B0604030504040204" pitchFamily="34" charset="0"/>
                <a:ea typeface="Verdana" panose="020B0604030504040204" pitchFamily="34" charset="0"/>
                <a:cs typeface="Verdana" panose="020B0604030504040204" pitchFamily="34" charset="0"/>
              </a:rPr>
              <a:t>Midrasj</a:t>
            </a:r>
            <a:r>
              <a:rPr lang="nl-NL" sz="1600" b="1" dirty="0">
                <a:latin typeface="Verdana" panose="020B0604030504040204" pitchFamily="34" charset="0"/>
                <a:ea typeface="Verdana" panose="020B0604030504040204" pitchFamily="34" charset="0"/>
                <a:cs typeface="Verdana" panose="020B0604030504040204" pitchFamily="34" charset="0"/>
              </a:rPr>
              <a:t> van Daniël </a:t>
            </a:r>
            <a:endParaRPr lang="nl-NL" sz="1600" b="1" dirty="0" smtClean="0">
              <a:latin typeface="Verdana" panose="020B0604030504040204" pitchFamily="34" charset="0"/>
              <a:ea typeface="Verdana" panose="020B0604030504040204" pitchFamily="34" charset="0"/>
              <a:cs typeface="Verdana" panose="020B0604030504040204" pitchFamily="34" charset="0"/>
            </a:endParaRPr>
          </a:p>
          <a:p>
            <a:r>
              <a:rPr lang="nl-NL" sz="1600" dirty="0" smtClean="0">
                <a:latin typeface="Verdana Pro" panose="020B0604030504040204" pitchFamily="34" charset="0"/>
              </a:rPr>
              <a:t>Marc.13:2 </a:t>
            </a:r>
            <a:r>
              <a:rPr lang="nl-NL" sz="1600" dirty="0">
                <a:latin typeface="Verdana Pro" panose="020B0604030504040204" pitchFamily="34" charset="0"/>
              </a:rPr>
              <a:t>de verwoesting van de tempel Dan 1:1, 2 9:25 </a:t>
            </a:r>
          </a:p>
          <a:p>
            <a:r>
              <a:rPr lang="nl-NL" sz="1600" dirty="0" smtClean="0">
                <a:latin typeface="Verdana Pro" panose="020B0604030504040204" pitchFamily="34" charset="0"/>
              </a:rPr>
              <a:t>Marc. </a:t>
            </a:r>
            <a:r>
              <a:rPr lang="nl-NL" sz="1600" dirty="0">
                <a:latin typeface="Verdana Pro" panose="020B0604030504040204" pitchFamily="34" charset="0"/>
              </a:rPr>
              <a:t>13:4 al deze dingen vervuld </a:t>
            </a:r>
            <a:r>
              <a:rPr lang="nl-NL" sz="1600" dirty="0" smtClean="0">
                <a:latin typeface="Verdana Pro" panose="020B0604030504040204" pitchFamily="34" charset="0"/>
              </a:rPr>
              <a:t>Dan. 12:7</a:t>
            </a:r>
          </a:p>
          <a:p>
            <a:r>
              <a:rPr lang="nl-NL" sz="1600" dirty="0">
                <a:latin typeface="Verdana Pro" panose="020B0604030504040204" pitchFamily="34" charset="0"/>
              </a:rPr>
              <a:t>Marc.13:6 veel misleiden Dan 8:24; 11:32 </a:t>
            </a:r>
            <a:r>
              <a:rPr lang="nl-NL" sz="1600" dirty="0" smtClean="0">
                <a:latin typeface="Verdana Pro" panose="020B0604030504040204" pitchFamily="34" charset="0"/>
              </a:rPr>
              <a:t> </a:t>
            </a:r>
            <a:endParaRPr lang="nl-NL" sz="1600" dirty="0" smtClean="0">
              <a:latin typeface="Verdana Pro" panose="020B0604030504040204" pitchFamily="34" charset="0"/>
            </a:endParaRPr>
          </a:p>
          <a:p>
            <a:r>
              <a:rPr lang="nl-NL" sz="1600" dirty="0" smtClean="0">
                <a:latin typeface="Verdana Pro" panose="020B0604030504040204" pitchFamily="34" charset="0"/>
              </a:rPr>
              <a:t>Marc. 13:7 geruchten </a:t>
            </a:r>
            <a:r>
              <a:rPr lang="nl-NL" sz="1600" dirty="0">
                <a:latin typeface="Verdana Pro" panose="020B0604030504040204" pitchFamily="34" charset="0"/>
              </a:rPr>
              <a:t>van oorlogen </a:t>
            </a:r>
            <a:r>
              <a:rPr lang="nl-NL" sz="1600" dirty="0" smtClean="0">
                <a:latin typeface="Verdana Pro" panose="020B0604030504040204" pitchFamily="34" charset="0"/>
              </a:rPr>
              <a:t>Dan. </a:t>
            </a:r>
            <a:r>
              <a:rPr lang="nl-NL" sz="1600" dirty="0">
                <a:latin typeface="Verdana Pro" panose="020B0604030504040204" pitchFamily="34" charset="0"/>
              </a:rPr>
              <a:t>7:21, 9:26 11:4-27,44 </a:t>
            </a:r>
            <a:endParaRPr lang="nl-NL" sz="1600" dirty="0" smtClean="0">
              <a:latin typeface="Verdana Pro" panose="020B0604030504040204" pitchFamily="34" charset="0"/>
            </a:endParaRPr>
          </a:p>
          <a:p>
            <a:r>
              <a:rPr lang="nl-NL" sz="1600" dirty="0" smtClean="0">
                <a:latin typeface="Verdana Pro" panose="020B0604030504040204" pitchFamily="34" charset="0"/>
              </a:rPr>
              <a:t>Marc. </a:t>
            </a:r>
            <a:r>
              <a:rPr lang="nl-NL" sz="1600" dirty="0">
                <a:latin typeface="Verdana Pro" panose="020B0604030504040204" pitchFamily="34" charset="0"/>
              </a:rPr>
              <a:t>13:7 </a:t>
            </a:r>
            <a:r>
              <a:rPr lang="nl-NL" sz="1600" dirty="0" smtClean="0">
                <a:latin typeface="Verdana Pro" panose="020B0604030504040204" pitchFamily="34" charset="0"/>
              </a:rPr>
              <a:t>die </a:t>
            </a:r>
            <a:r>
              <a:rPr lang="nl-NL" sz="1600" dirty="0">
                <a:latin typeface="Verdana Pro" panose="020B0604030504040204" pitchFamily="34" charset="0"/>
              </a:rPr>
              <a:t>dingen moeten gebeuren </a:t>
            </a:r>
            <a:r>
              <a:rPr lang="nl-NL" sz="1600" dirty="0" smtClean="0">
                <a:latin typeface="Verdana Pro" panose="020B0604030504040204" pitchFamily="34" charset="0"/>
              </a:rPr>
              <a:t>Dan. </a:t>
            </a:r>
            <a:r>
              <a:rPr lang="nl-NL" sz="1600" dirty="0">
                <a:latin typeface="Verdana Pro" panose="020B0604030504040204" pitchFamily="34" charset="0"/>
              </a:rPr>
              <a:t>2:28,45 </a:t>
            </a:r>
            <a:r>
              <a:rPr lang="nl-NL" sz="1600" dirty="0" smtClean="0">
                <a:latin typeface="Verdana Pro" panose="020B0604030504040204" pitchFamily="34" charset="0"/>
              </a:rPr>
              <a:t>9:19</a:t>
            </a:r>
          </a:p>
          <a:p>
            <a:r>
              <a:rPr lang="nl-NL" sz="1600" dirty="0">
                <a:latin typeface="Verdana Pro" panose="020B0604030504040204" pitchFamily="34" charset="0"/>
              </a:rPr>
              <a:t>Marc.13:7 het komende einde Dan 8:19 11:35 </a:t>
            </a:r>
            <a:r>
              <a:rPr lang="nl-NL" sz="1600" dirty="0" smtClean="0">
                <a:latin typeface="Verdana Pro" panose="020B0604030504040204" pitchFamily="34" charset="0"/>
              </a:rPr>
              <a:t>12:4</a:t>
            </a:r>
          </a:p>
          <a:p>
            <a:r>
              <a:rPr lang="nl-NL" sz="1600" dirty="0">
                <a:latin typeface="Verdana Pro" panose="020B0604030504040204" pitchFamily="34" charset="0"/>
              </a:rPr>
              <a:t>Marc.13:7 Het einde nog niet Dan 11:27. </a:t>
            </a:r>
            <a:r>
              <a:rPr lang="nl-NL" sz="1600" dirty="0" smtClean="0">
                <a:latin typeface="Verdana Pro" panose="020B0604030504040204" pitchFamily="34" charset="0"/>
              </a:rPr>
              <a:t> </a:t>
            </a:r>
            <a:r>
              <a:rPr lang="nl-NL" sz="1600" dirty="0" smtClean="0">
                <a:latin typeface="Verdana Pro" panose="020B0604030504040204" pitchFamily="34" charset="0"/>
              </a:rPr>
              <a:t> </a:t>
            </a:r>
            <a:endParaRPr lang="nl-NL" sz="1600" dirty="0" smtClean="0">
              <a:latin typeface="Verdana Pro" panose="020B0604030504040204" pitchFamily="34" charset="0"/>
            </a:endParaRPr>
          </a:p>
          <a:p>
            <a:r>
              <a:rPr lang="nl-NL" sz="1600" dirty="0" smtClean="0">
                <a:latin typeface="Verdana Pro" panose="020B0604030504040204" pitchFamily="34" charset="0"/>
              </a:rPr>
              <a:t>Marc. </a:t>
            </a:r>
            <a:r>
              <a:rPr lang="nl-NL" sz="1600" dirty="0">
                <a:latin typeface="Verdana Pro" panose="020B0604030504040204" pitchFamily="34" charset="0"/>
              </a:rPr>
              <a:t>13:8 </a:t>
            </a:r>
            <a:r>
              <a:rPr lang="nl-NL" sz="1600" dirty="0" smtClean="0">
                <a:latin typeface="Verdana Pro" panose="020B0604030504040204" pitchFamily="34" charset="0"/>
              </a:rPr>
              <a:t>natie </a:t>
            </a:r>
            <a:r>
              <a:rPr lang="nl-NL" sz="1600" dirty="0">
                <a:latin typeface="Verdana Pro" panose="020B0604030504040204" pitchFamily="34" charset="0"/>
              </a:rPr>
              <a:t>tegen natie </a:t>
            </a:r>
            <a:r>
              <a:rPr lang="nl-NL" sz="1600" dirty="0" smtClean="0">
                <a:latin typeface="Verdana Pro" panose="020B0604030504040204" pitchFamily="34" charset="0"/>
              </a:rPr>
              <a:t>Dan. </a:t>
            </a:r>
            <a:r>
              <a:rPr lang="nl-NL" sz="1600" dirty="0">
                <a:latin typeface="Verdana Pro" panose="020B0604030504040204" pitchFamily="34" charset="0"/>
              </a:rPr>
              <a:t>11:25 </a:t>
            </a:r>
            <a:endParaRPr lang="nl-NL" sz="1600" dirty="0" smtClean="0">
              <a:latin typeface="Verdana Pro" panose="020B0604030504040204" pitchFamily="34" charset="0"/>
            </a:endParaRPr>
          </a:p>
          <a:p>
            <a:r>
              <a:rPr lang="nl-NL" sz="1600" dirty="0" smtClean="0">
                <a:latin typeface="Verdana Pro" panose="020B0604030504040204" pitchFamily="34" charset="0"/>
              </a:rPr>
              <a:t>Marc. 13:8 aardbevingen Dan. </a:t>
            </a:r>
            <a:r>
              <a:rPr lang="nl-NL" sz="1600" dirty="0">
                <a:latin typeface="Verdana Pro" panose="020B0604030504040204" pitchFamily="34" charset="0"/>
              </a:rPr>
              <a:t>2:40 </a:t>
            </a:r>
            <a:endParaRPr lang="nl-NL" sz="1600" dirty="0" smtClean="0">
              <a:latin typeface="Verdana Pro" panose="020B0604030504040204" pitchFamily="34" charset="0"/>
            </a:endParaRPr>
          </a:p>
          <a:p>
            <a:r>
              <a:rPr lang="nl-NL" sz="1600" dirty="0" smtClean="0">
                <a:latin typeface="Verdana Pro" panose="020B0604030504040204" pitchFamily="34" charset="0"/>
              </a:rPr>
              <a:t>Marc. 13:9 uitleveren </a:t>
            </a:r>
            <a:r>
              <a:rPr lang="nl-NL" sz="1600" dirty="0">
                <a:latin typeface="Verdana Pro" panose="020B0604030504040204" pitchFamily="34" charset="0"/>
              </a:rPr>
              <a:t>(</a:t>
            </a:r>
            <a:r>
              <a:rPr lang="nl-NL" sz="1600" dirty="0" err="1">
                <a:latin typeface="Verdana Pro" panose="020B0604030504040204" pitchFamily="34" charset="0"/>
              </a:rPr>
              <a:t>paradidomai</a:t>
            </a:r>
            <a:r>
              <a:rPr lang="nl-NL" sz="1600" dirty="0">
                <a:latin typeface="Verdana Pro" panose="020B0604030504040204" pitchFamily="34" charset="0"/>
              </a:rPr>
              <a:t>) Dan 7:25</a:t>
            </a:r>
            <a:r>
              <a:rPr lang="nl-NL" sz="1600" dirty="0" smtClean="0">
                <a:latin typeface="Verdana Pro" panose="020B0604030504040204" pitchFamily="34" charset="0"/>
              </a:rPr>
              <a:t>.</a:t>
            </a:r>
          </a:p>
          <a:p>
            <a:r>
              <a:rPr lang="nl-NL" sz="1600" dirty="0">
                <a:latin typeface="Verdana Pro" panose="020B0604030504040204" pitchFamily="34" charset="0"/>
              </a:rPr>
              <a:t>Marc.13:11 weest niet bezorgd Dan </a:t>
            </a:r>
            <a:r>
              <a:rPr lang="nl-NL" sz="1600" dirty="0" smtClean="0">
                <a:latin typeface="Verdana Pro" panose="020B0604030504040204" pitchFamily="34" charset="0"/>
              </a:rPr>
              <a:t>7:25</a:t>
            </a:r>
          </a:p>
          <a:p>
            <a:r>
              <a:rPr lang="nl-NL" sz="1600" dirty="0">
                <a:latin typeface="Verdana Pro" panose="020B0604030504040204" pitchFamily="34" charset="0"/>
              </a:rPr>
              <a:t>Marc.13:13 de geredden Dan </a:t>
            </a:r>
            <a:r>
              <a:rPr lang="nl-NL" sz="1600" dirty="0" smtClean="0">
                <a:latin typeface="Verdana Pro" panose="020B0604030504040204" pitchFamily="34" charset="0"/>
              </a:rPr>
              <a:t>12:2,3</a:t>
            </a:r>
          </a:p>
          <a:p>
            <a:r>
              <a:rPr lang="nl-NL" sz="1600" dirty="0">
                <a:latin typeface="Verdana Pro" panose="020B0604030504040204" pitchFamily="34" charset="0"/>
              </a:rPr>
              <a:t>Marc.13:14 ter dood brengen Dan 11:33 </a:t>
            </a:r>
            <a:r>
              <a:rPr lang="nl-NL" sz="1600" dirty="0" smtClean="0">
                <a:latin typeface="Verdana Pro" panose="020B0604030504040204" pitchFamily="34" charset="0"/>
              </a:rPr>
              <a:t>  </a:t>
            </a:r>
            <a:endParaRPr lang="nl-NL" sz="1600" dirty="0" smtClean="0">
              <a:latin typeface="Verdana Pro" panose="020B0604030504040204" pitchFamily="34" charset="0"/>
            </a:endParaRPr>
          </a:p>
          <a:p>
            <a:r>
              <a:rPr lang="nl-NL" sz="1600" dirty="0" smtClean="0">
                <a:latin typeface="Verdana Pro" panose="020B0604030504040204" pitchFamily="34" charset="0"/>
              </a:rPr>
              <a:t>Marc.13:14 de </a:t>
            </a:r>
            <a:r>
              <a:rPr lang="nl-NL" sz="1600" dirty="0">
                <a:latin typeface="Verdana Pro" panose="020B0604030504040204" pitchFamily="34" charset="0"/>
              </a:rPr>
              <a:t>'verwoestende gruwel' Dan 9:27, 11:31 en </a:t>
            </a:r>
            <a:r>
              <a:rPr lang="nl-NL" sz="1600" dirty="0" smtClean="0">
                <a:latin typeface="Verdana Pro" panose="020B0604030504040204" pitchFamily="34" charset="0"/>
              </a:rPr>
              <a:t>12:11</a:t>
            </a:r>
          </a:p>
          <a:p>
            <a:r>
              <a:rPr lang="nl-NL" sz="1600" dirty="0">
                <a:latin typeface="Verdana Pro" panose="020B0604030504040204" pitchFamily="34" charset="0"/>
              </a:rPr>
              <a:t>Marc.13:14 lezer, begrijp dit goed Dan 8:16, 17, 27; 12:10 </a:t>
            </a:r>
            <a:r>
              <a:rPr lang="nl-NL" sz="1600" dirty="0" smtClean="0">
                <a:latin typeface="Verdana Pro" panose="020B0604030504040204" pitchFamily="34" charset="0"/>
              </a:rPr>
              <a:t> </a:t>
            </a:r>
            <a:endParaRPr lang="nl-NL" sz="1600" dirty="0" smtClean="0">
              <a:latin typeface="Verdana Pro" panose="020B0604030504040204" pitchFamily="34" charset="0"/>
            </a:endParaRPr>
          </a:p>
          <a:p>
            <a:r>
              <a:rPr lang="nl-NL" sz="1600" dirty="0" smtClean="0">
                <a:latin typeface="Verdana Pro" panose="020B0604030504040204" pitchFamily="34" charset="0"/>
              </a:rPr>
              <a:t>Marc.13:19 de grote verdrukking </a:t>
            </a:r>
            <a:r>
              <a:rPr lang="nl-NL" sz="1600" dirty="0">
                <a:latin typeface="Verdana Pro" panose="020B0604030504040204" pitchFamily="34" charset="0"/>
              </a:rPr>
              <a:t>Dan </a:t>
            </a:r>
            <a:r>
              <a:rPr lang="nl-NL" sz="1600" dirty="0">
                <a:latin typeface="Verdana Pro" panose="020B0604030504040204" pitchFamily="34" charset="0"/>
              </a:rPr>
              <a:t>12:1 7:24ev; 8:24ev; 11:30ev </a:t>
            </a:r>
            <a:endParaRPr lang="nl-NL" sz="1600" dirty="0" smtClean="0">
              <a:latin typeface="Verdana Pro" panose="020B0604030504040204" pitchFamily="34" charset="0"/>
            </a:endParaRPr>
          </a:p>
          <a:p>
            <a:r>
              <a:rPr lang="nl-NL" sz="1600" dirty="0" smtClean="0">
                <a:latin typeface="Verdana Pro" panose="020B0604030504040204" pitchFamily="34" charset="0"/>
              </a:rPr>
              <a:t>Marc.13:19 Zulke </a:t>
            </a:r>
            <a:r>
              <a:rPr lang="nl-NL" sz="1600" dirty="0">
                <a:latin typeface="Verdana Pro" panose="020B0604030504040204" pitchFamily="34" charset="0"/>
              </a:rPr>
              <a:t>verschrikkingen zijn er niet geweest sinds het begin van de schepping Dan </a:t>
            </a:r>
            <a:r>
              <a:rPr lang="nl-NL" sz="1600" dirty="0" smtClean="0">
                <a:latin typeface="Verdana Pro" panose="020B0604030504040204" pitchFamily="34" charset="0"/>
              </a:rPr>
              <a:t>12:1</a:t>
            </a:r>
          </a:p>
          <a:p>
            <a:r>
              <a:rPr lang="nl-NL" sz="1600" dirty="0">
                <a:latin typeface="Verdana Pro" panose="020B0604030504040204" pitchFamily="34" charset="0"/>
              </a:rPr>
              <a:t>Marc.13:26 het Koninkrijk Dan </a:t>
            </a:r>
            <a:r>
              <a:rPr lang="nl-NL" sz="1600" dirty="0" smtClean="0">
                <a:latin typeface="Verdana Pro" panose="020B0604030504040204" pitchFamily="34" charset="0"/>
              </a:rPr>
              <a:t>2:44</a:t>
            </a:r>
          </a:p>
          <a:p>
            <a:r>
              <a:rPr lang="nl-NL" sz="1600" dirty="0">
                <a:latin typeface="Verdana Pro" panose="020B0604030504040204" pitchFamily="34" charset="0"/>
              </a:rPr>
              <a:t>Marc.13:26 De Mensenzoon zien komen met de wolken Dan 7:14 </a:t>
            </a:r>
            <a:r>
              <a:rPr lang="nl-NL" sz="1600" dirty="0" smtClean="0">
                <a:latin typeface="Verdana Pro" panose="020B0604030504040204" pitchFamily="34" charset="0"/>
              </a:rPr>
              <a:t> </a:t>
            </a:r>
          </a:p>
          <a:p>
            <a:r>
              <a:rPr lang="nl-NL" sz="1600" dirty="0" smtClean="0">
                <a:latin typeface="Verdana Pro" panose="020B0604030504040204" pitchFamily="34" charset="0"/>
              </a:rPr>
              <a:t>Marc.13:33 wees </a:t>
            </a:r>
            <a:r>
              <a:rPr lang="nl-NL" sz="1600" dirty="0">
                <a:latin typeface="Verdana Pro" panose="020B0604030504040204" pitchFamily="34" charset="0"/>
              </a:rPr>
              <a:t>waakzaam’ Dan </a:t>
            </a:r>
            <a:r>
              <a:rPr lang="nl-NL" sz="1600" dirty="0" smtClean="0">
                <a:latin typeface="Verdana Pro" panose="020B0604030504040204" pitchFamily="34" charset="0"/>
              </a:rPr>
              <a:t>11:32,35 </a:t>
            </a:r>
            <a:endParaRPr lang="nl-NL" sz="1600" dirty="0" smtClean="0">
              <a:latin typeface="Verdana Pro" panose="020B0604030504040204" pitchFamily="34" charset="0"/>
            </a:endParaRPr>
          </a:p>
          <a:p>
            <a:r>
              <a:rPr lang="nl-NL" sz="1600" dirty="0" smtClean="0">
                <a:latin typeface="Verdana Pro" panose="020B0604030504040204" pitchFamily="34" charset="0"/>
              </a:rPr>
              <a:t>wie </a:t>
            </a:r>
            <a:r>
              <a:rPr lang="nl-NL" sz="1600" dirty="0">
                <a:latin typeface="Verdana Pro" panose="020B0604030504040204" pitchFamily="34" charset="0"/>
              </a:rPr>
              <a:t>volhoudt, wordt gered Dan 11:32,35; </a:t>
            </a:r>
            <a:r>
              <a:rPr lang="nl-NL" sz="1600" dirty="0" smtClean="0">
                <a:latin typeface="Verdana Pro" panose="020B0604030504040204" pitchFamily="34" charset="0"/>
              </a:rPr>
              <a:t>12:1,12</a:t>
            </a:r>
          </a:p>
          <a:p>
            <a:endParaRPr lang="nl-NL" sz="1600" dirty="0" smtClean="0">
              <a:latin typeface="Verdana Pro" panose="020B0604030504040204" pitchFamily="34" charset="0"/>
            </a:endParaRPr>
          </a:p>
          <a:p>
            <a:r>
              <a:rPr lang="nl-NL" sz="1600" dirty="0" smtClean="0">
                <a:latin typeface="Verdana Pro" panose="020B0604030504040204" pitchFamily="34" charset="0"/>
              </a:rPr>
              <a:t> </a:t>
            </a:r>
          </a:p>
        </p:txBody>
      </p:sp>
    </p:spTree>
    <p:extLst>
      <p:ext uri="{BB962C8B-B14F-4D97-AF65-F5344CB8AC3E}">
        <p14:creationId xmlns:p14="http://schemas.microsoft.com/office/powerpoint/2010/main" val="2009685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568167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27934" y="-15999"/>
            <a:ext cx="9144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Dan.8:</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door zijn sluwheid zal hij het bedrog dat hij aanwendt, doen gelukken; hij zal zich in zijn ​hart​ verheffen, en onverhoeds velen verderven. Ook tegen de Vorst der vorsten zal hij optreden,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doch zonder mensenhanden zal hij vernietigd worden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3592" y="1239143"/>
            <a:ext cx="9144000" cy="76944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Dit geldt niet voor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Antiochus</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Epiphanes</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Dus dit is hooguit een voorafschaduwing</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 y="2060848"/>
            <a:ext cx="9171934" cy="292387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latin typeface="Verdana" panose="020B0604030504040204" pitchFamily="34" charset="0"/>
                <a:ea typeface="Verdana" panose="020B0604030504040204" pitchFamily="34" charset="0"/>
                <a:cs typeface="Verdana" panose="020B0604030504040204" pitchFamily="34" charset="0"/>
              </a:rPr>
              <a:t>Dan.8:17 “het </a:t>
            </a:r>
            <a:r>
              <a:rPr lang="nl-NL" sz="2000" dirty="0">
                <a:latin typeface="Verdana" panose="020B0604030504040204" pitchFamily="34" charset="0"/>
                <a:ea typeface="Verdana" panose="020B0604030504040204" pitchFamily="34" charset="0"/>
                <a:cs typeface="Verdana" panose="020B0604030504040204" pitchFamily="34" charset="0"/>
              </a:rPr>
              <a:t>gezicht doelt op de tijd van het einde</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smtClean="0"/>
              <a:t>[</a:t>
            </a:r>
            <a:r>
              <a:rPr lang="he-IL" sz="2800" b="1" dirty="0" smtClean="0">
                <a:solidFill>
                  <a:schemeClr val="bg1"/>
                </a:solidFill>
                <a:latin typeface="Verdana" panose="020B0604030504040204" pitchFamily="34" charset="0"/>
                <a:ea typeface="Verdana" panose="020B0604030504040204" pitchFamily="34" charset="0"/>
                <a:cs typeface="+mj-cs"/>
              </a:rPr>
              <a:t>קֵץ</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qéts</a:t>
            </a:r>
            <a:r>
              <a:rPr lang="nl-NL" sz="2000" dirty="0" smtClean="0"/>
              <a:t>]”</a:t>
            </a:r>
          </a:p>
          <a:p>
            <a:r>
              <a:rPr lang="nl-NL" sz="2000" dirty="0" smtClean="0">
                <a:latin typeface="Verdana" panose="020B0604030504040204" pitchFamily="34" charset="0"/>
                <a:ea typeface="Verdana" panose="020B0604030504040204" pitchFamily="34" charset="0"/>
                <a:cs typeface="Verdana" panose="020B0604030504040204" pitchFamily="34" charset="0"/>
              </a:rPr>
              <a:t>Dan.8:26 “</a:t>
            </a:r>
            <a:r>
              <a:rPr lang="nl-NL" sz="2000" dirty="0">
                <a:latin typeface="Verdana" panose="020B0604030504040204" pitchFamily="34" charset="0"/>
                <a:ea typeface="Verdana" panose="020B0604030504040204" pitchFamily="34" charset="0"/>
                <a:cs typeface="Verdana" panose="020B0604030504040204" pitchFamily="34" charset="0"/>
              </a:rPr>
              <a:t>want het ziet op een verre </a:t>
            </a:r>
            <a:r>
              <a:rPr lang="nl-NL" sz="2000" dirty="0" smtClean="0">
                <a:latin typeface="Verdana" panose="020B0604030504040204" pitchFamily="34" charset="0"/>
                <a:ea typeface="Verdana" panose="020B0604030504040204" pitchFamily="34" charset="0"/>
                <a:cs typeface="Verdana" panose="020B0604030504040204" pitchFamily="34" charset="0"/>
              </a:rPr>
              <a:t>toekomst [</a:t>
            </a:r>
            <a:r>
              <a:rPr lang="he-IL" sz="2800" b="1" dirty="0">
                <a:latin typeface="Verdana" panose="020B0604030504040204" pitchFamily="34" charset="0"/>
                <a:ea typeface="Verdana" panose="020B0604030504040204" pitchFamily="34" charset="0"/>
                <a:cs typeface="+mj-cs"/>
              </a:rPr>
              <a:t>לְיָמִים </a:t>
            </a:r>
            <a:r>
              <a:rPr lang="he-IL" sz="2800" b="1" dirty="0" smtClean="0">
                <a:latin typeface="Verdana" panose="020B0604030504040204" pitchFamily="34" charset="0"/>
                <a:ea typeface="Verdana" panose="020B0604030504040204" pitchFamily="34" charset="0"/>
                <a:cs typeface="+mj-cs"/>
              </a:rPr>
              <a:t>רַבִּים</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err="1" smtClean="0">
                <a:latin typeface="Verdana" panose="020B0604030504040204" pitchFamily="34" charset="0"/>
                <a:ea typeface="Verdana" panose="020B0604030504040204" pitchFamily="34" charset="0"/>
                <a:cs typeface="Verdana" panose="020B0604030504040204" pitchFamily="34" charset="0"/>
              </a:rPr>
              <a:t>lejamim</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rabim</a:t>
            </a:r>
            <a:r>
              <a:rPr lang="nl-NL" sz="2000" dirty="0" smtClean="0">
                <a:latin typeface="Verdana" panose="020B0604030504040204" pitchFamily="34" charset="0"/>
                <a:ea typeface="Verdana" panose="020B0604030504040204" pitchFamily="34" charset="0"/>
                <a:cs typeface="Verdana" panose="020B0604030504040204" pitchFamily="34" charset="0"/>
              </a:rPr>
              <a:t>].”</a:t>
            </a:r>
          </a:p>
          <a:p>
            <a:r>
              <a:rPr lang="nl-NL" sz="2000" dirty="0" smtClean="0">
                <a:latin typeface="Verdana" panose="020B0604030504040204" pitchFamily="34" charset="0"/>
                <a:ea typeface="Verdana" panose="020B0604030504040204" pitchFamily="34" charset="0"/>
                <a:cs typeface="Verdana" panose="020B0604030504040204" pitchFamily="34" charset="0"/>
              </a:rPr>
              <a:t>Dan.10:14 “</a:t>
            </a:r>
            <a:r>
              <a:rPr lang="nl-NL" sz="2000" dirty="0">
                <a:latin typeface="Verdana" panose="020B0604030504040204" pitchFamily="34" charset="0"/>
                <a:ea typeface="Verdana" panose="020B0604030504040204" pitchFamily="34" charset="0"/>
                <a:cs typeface="Verdana" panose="020B0604030504040204" pitchFamily="34" charset="0"/>
              </a:rPr>
              <a:t>en ik ben gekomen om u te verstaan te geven wat uw volk in het laatst der </a:t>
            </a:r>
            <a:r>
              <a:rPr lang="nl-NL" sz="2000" dirty="0" smtClean="0">
                <a:latin typeface="Verdana" panose="020B0604030504040204" pitchFamily="34" charset="0"/>
                <a:ea typeface="Verdana" panose="020B0604030504040204" pitchFamily="34" charset="0"/>
                <a:cs typeface="Verdana" panose="020B0604030504040204" pitchFamily="34" charset="0"/>
              </a:rPr>
              <a:t>dagen [</a:t>
            </a:r>
            <a:r>
              <a:rPr lang="he-IL" sz="2800" b="1" dirty="0">
                <a:latin typeface="Verdana" panose="020B0604030504040204" pitchFamily="34" charset="0"/>
                <a:ea typeface="Verdana" panose="020B0604030504040204" pitchFamily="34" charset="0"/>
                <a:cs typeface="+mj-cs"/>
              </a:rPr>
              <a:t>בְּאַחֲרִית הַיָּמִים</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be</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acharit</a:t>
            </a:r>
            <a:r>
              <a:rPr lang="nl-NL" sz="2000" dirty="0" smtClean="0">
                <a:latin typeface="Verdana" panose="020B0604030504040204" pitchFamily="34" charset="0"/>
                <a:ea typeface="Verdana" panose="020B0604030504040204" pitchFamily="34" charset="0"/>
                <a:cs typeface="Verdana" panose="020B0604030504040204" pitchFamily="34" charset="0"/>
              </a:rPr>
              <a:t> ha </a:t>
            </a:r>
            <a:r>
              <a:rPr lang="nl-NL" sz="2000" dirty="0" err="1" smtClean="0">
                <a:latin typeface="Verdana" panose="020B0604030504040204" pitchFamily="34" charset="0"/>
                <a:ea typeface="Verdana" panose="020B0604030504040204" pitchFamily="34" charset="0"/>
                <a:cs typeface="Verdana" panose="020B0604030504040204" pitchFamily="34" charset="0"/>
              </a:rPr>
              <a:t>jamim</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a:latin typeface="Verdana" panose="020B0604030504040204" pitchFamily="34" charset="0"/>
                <a:ea typeface="Verdana" panose="020B0604030504040204" pitchFamily="34" charset="0"/>
                <a:cs typeface="Verdana" panose="020B0604030504040204" pitchFamily="34" charset="0"/>
              </a:rPr>
              <a:t>overkomen zal; want wederom is het een gezicht aangaande de toekomst</a:t>
            </a:r>
            <a:r>
              <a:rPr lang="nl-NL" sz="2000" dirty="0" smtClean="0">
                <a:latin typeface="Verdana" panose="020B0604030504040204" pitchFamily="34" charset="0"/>
                <a:ea typeface="Verdana" panose="020B0604030504040204" pitchFamily="34" charset="0"/>
                <a:cs typeface="Verdana" panose="020B0604030504040204" pitchFamily="34" charset="0"/>
              </a:rPr>
              <a:t>.</a:t>
            </a:r>
          </a:p>
          <a:p>
            <a:r>
              <a:rPr lang="nl-NL" sz="2000" dirty="0" smtClean="0">
                <a:latin typeface="Verdana" panose="020B0604030504040204" pitchFamily="34" charset="0"/>
                <a:ea typeface="Verdana" panose="020B0604030504040204" pitchFamily="34" charset="0"/>
                <a:cs typeface="Verdana" panose="020B0604030504040204" pitchFamily="34" charset="0"/>
              </a:rPr>
              <a:t>Dan.11:35,40; 12:4,6,8,9 </a:t>
            </a:r>
            <a:r>
              <a:rPr lang="nl-NL" sz="2000" dirty="0">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35496" y="5013176"/>
            <a:ext cx="9144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woorden van Daniël en Jesjoea </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gaan over het einde.</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04650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Afbeeldingsresultaat voor heart 3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88024" y="2564904"/>
            <a:ext cx="4993445" cy="33289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6"/>
          <p:cNvGraphicFramePr>
            <a:graphicFrameLocks noGrp="1"/>
          </p:cNvGraphicFramePr>
          <p:nvPr>
            <p:extLst>
              <p:ext uri="{D42A27DB-BD31-4B8C-83A1-F6EECF244321}">
                <p14:modId xmlns:p14="http://schemas.microsoft.com/office/powerpoint/2010/main" val="154966466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r="12503"/>
          <a:stretch/>
        </p:blipFill>
        <p:spPr bwMode="auto">
          <a:xfrm rot="1950710">
            <a:off x="162471" y="891597"/>
            <a:ext cx="6167242"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3246091" y="0"/>
            <a:ext cx="5894693" cy="1323439"/>
          </a:xfrm>
          <a:prstGeom prst="rect">
            <a:avLst/>
          </a:prstGeom>
        </p:spPr>
        <p:txBody>
          <a:bodyPr wrap="square">
            <a:spAutoFit/>
          </a:bodyPr>
          <a:lstStyle/>
          <a:p>
            <a:r>
              <a:rPr lang="nl-NL" sz="2000" b="1" dirty="0" err="1">
                <a:latin typeface="Verdana" panose="020B0604030504040204" pitchFamily="34" charset="0"/>
                <a:ea typeface="Verdana" panose="020B0604030504040204" pitchFamily="34" charset="0"/>
                <a:cs typeface="Verdana" panose="020B0604030504040204" pitchFamily="34" charset="0"/>
              </a:rPr>
              <a:t>Antiochus</a:t>
            </a:r>
            <a:r>
              <a:rPr lang="nl-NL" sz="2000" b="1" dirty="0">
                <a:latin typeface="Verdana" panose="020B0604030504040204" pitchFamily="34" charset="0"/>
                <a:ea typeface="Verdana" panose="020B0604030504040204" pitchFamily="34" charset="0"/>
                <a:cs typeface="Verdana" panose="020B0604030504040204" pitchFamily="34" charset="0"/>
              </a:rPr>
              <a:t> </a:t>
            </a:r>
            <a:r>
              <a:rPr lang="nl-NL" sz="2000" b="1" dirty="0" err="1">
                <a:latin typeface="Verdana" panose="020B0604030504040204" pitchFamily="34" charset="0"/>
                <a:ea typeface="Verdana" panose="020B0604030504040204" pitchFamily="34" charset="0"/>
                <a:cs typeface="Verdana" panose="020B0604030504040204" pitchFamily="34" charset="0"/>
              </a:rPr>
              <a:t>Epiphanes</a:t>
            </a:r>
            <a:r>
              <a:rPr lang="nl-NL" sz="2000" b="1" dirty="0">
                <a:latin typeface="Verdana" panose="020B0604030504040204" pitchFamily="34" charset="0"/>
                <a:ea typeface="Verdana" panose="020B0604030504040204" pitchFamily="34" charset="0"/>
                <a:cs typeface="Verdana" panose="020B0604030504040204" pitchFamily="34" charset="0"/>
              </a:rPr>
              <a:t> </a:t>
            </a:r>
            <a:r>
              <a:rPr lang="nl-NL" sz="2000" b="1" dirty="0" smtClean="0">
                <a:latin typeface="Verdana" panose="020B0604030504040204" pitchFamily="34" charset="0"/>
                <a:ea typeface="Verdana" panose="020B0604030504040204" pitchFamily="34" charset="0"/>
                <a:cs typeface="Verdana" panose="020B0604030504040204" pitchFamily="34" charset="0"/>
              </a:rPr>
              <a:t>viel in 167 na Chr. het </a:t>
            </a:r>
            <a:r>
              <a:rPr lang="nl-NL" sz="2000" b="1" dirty="0" smtClean="0">
                <a:latin typeface="Verdana" panose="020B0604030504040204" pitchFamily="34" charset="0"/>
                <a:ea typeface="Verdana" panose="020B0604030504040204" pitchFamily="34" charset="0"/>
                <a:cs typeface="Verdana" panose="020B0604030504040204" pitchFamily="34" charset="0"/>
              </a:rPr>
              <a:t>hart van Israël aan: </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r>
              <a:rPr lang="nl-NL" sz="2000" b="1" dirty="0" smtClean="0">
                <a:latin typeface="Verdana" panose="020B0604030504040204" pitchFamily="34" charset="0"/>
                <a:ea typeface="Verdana" panose="020B0604030504040204" pitchFamily="34" charset="0"/>
                <a:cs typeface="Verdana" panose="020B0604030504040204" pitchFamily="34" charset="0"/>
              </a:rPr>
              <a:t>de tempel</a:t>
            </a:r>
            <a:r>
              <a:rPr lang="nl-NL" sz="2000" b="1" dirty="0" smtClean="0">
                <a:latin typeface="Verdana" panose="020B0604030504040204" pitchFamily="34" charset="0"/>
                <a:ea typeface="Verdana" panose="020B0604030504040204" pitchFamily="34" charset="0"/>
                <a:cs typeface="Verdana" panose="020B0604030504040204" pitchFamily="34" charset="0"/>
              </a:rPr>
              <a:t>;</a:t>
            </a:r>
            <a:r>
              <a:rPr lang="nl-NL" sz="2000" b="1" dirty="0">
                <a:latin typeface="Verdana" panose="020B0604030504040204" pitchFamily="34" charset="0"/>
                <a:ea typeface="Verdana" panose="020B0604030504040204" pitchFamily="34" charset="0"/>
                <a:cs typeface="Verdana" panose="020B0604030504040204" pitchFamily="34" charset="0"/>
              </a:rPr>
              <a:t> </a:t>
            </a:r>
            <a:r>
              <a:rPr lang="nl-NL" sz="2000" b="1" dirty="0" smtClean="0">
                <a:latin typeface="Verdana" panose="020B0604030504040204" pitchFamily="34" charset="0"/>
                <a:ea typeface="Verdana" panose="020B0604030504040204" pitchFamily="34" charset="0"/>
                <a:cs typeface="Verdana" panose="020B0604030504040204" pitchFamily="34" charset="0"/>
              </a:rPr>
              <a:t>de plaats van ontmoeting en verbinding met de Schepper.</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251520" y="2564904"/>
            <a:ext cx="4956072" cy="3108543"/>
          </a:xfrm>
          <a:prstGeom prst="rect">
            <a:avLst/>
          </a:prstGeom>
        </p:spPr>
        <p:txBody>
          <a:bodyPr wrap="square">
            <a:spAutoFit/>
          </a:bodyPr>
          <a:lstStyle/>
          <a:p>
            <a:r>
              <a:rPr lang="nl-NL" sz="2800" b="1" dirty="0" smtClean="0">
                <a:latin typeface="Verdana" panose="020B0604030504040204" pitchFamily="34" charset="0"/>
                <a:ea typeface="Verdana" panose="020B0604030504040204" pitchFamily="34" charset="0"/>
                <a:cs typeface="Verdana" panose="020B0604030504040204" pitchFamily="34" charset="0"/>
              </a:rPr>
              <a:t>De gruwel der verwoesting zal het hart aanvallen. </a:t>
            </a:r>
          </a:p>
          <a:p>
            <a:r>
              <a:rPr lang="nl-NL" sz="2800" b="1" dirty="0" smtClean="0">
                <a:latin typeface="Verdana" panose="020B0604030504040204" pitchFamily="34" charset="0"/>
                <a:ea typeface="Verdana" panose="020B0604030504040204" pitchFamily="34" charset="0"/>
                <a:cs typeface="Verdana" panose="020B0604030504040204" pitchFamily="34" charset="0"/>
              </a:rPr>
              <a:t>Het hart van de wereld, het hart van Israël, het hart van Jeruzalem, het hart van de tempel! </a:t>
            </a:r>
            <a:endParaRPr lang="nl-NL" sz="28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1421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422402029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1" y="0"/>
            <a:ext cx="9171934" cy="194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latin typeface="Verdana" panose="020B0604030504040204" pitchFamily="34" charset="0"/>
                <a:ea typeface="Verdana" panose="020B0604030504040204" pitchFamily="34" charset="0"/>
                <a:cs typeface="Verdana" panose="020B0604030504040204" pitchFamily="34" charset="0"/>
              </a:rPr>
              <a:t>Dan.8:</a:t>
            </a:r>
            <a:r>
              <a:rPr lang="nl-NL" sz="2000" baseline="30000" dirty="0" smtClean="0">
                <a:latin typeface="Verdana" panose="020B0604030504040204" pitchFamily="34" charset="0"/>
                <a:ea typeface="Verdana" panose="020B0604030504040204" pitchFamily="34" charset="0"/>
                <a:cs typeface="Verdana" panose="020B0604030504040204" pitchFamily="34" charset="0"/>
              </a:rPr>
              <a:t>13</a:t>
            </a:r>
            <a:r>
              <a:rPr lang="nl-NL" sz="2000" dirty="0" smtClean="0">
                <a:latin typeface="Verdana" panose="020B0604030504040204" pitchFamily="34" charset="0"/>
                <a:ea typeface="Verdana" panose="020B0604030504040204" pitchFamily="34" charset="0"/>
                <a:cs typeface="Verdana" panose="020B0604030504040204" pitchFamily="34" charset="0"/>
              </a:rPr>
              <a:t>Toen </a:t>
            </a:r>
            <a:r>
              <a:rPr lang="nl-NL" sz="2000" dirty="0">
                <a:latin typeface="Verdana" panose="020B0604030504040204" pitchFamily="34" charset="0"/>
                <a:ea typeface="Verdana" panose="020B0604030504040204" pitchFamily="34" charset="0"/>
                <a:cs typeface="Verdana" panose="020B0604030504040204" pitchFamily="34" charset="0"/>
              </a:rPr>
              <a:t>hoorde ik een ​heilige​ spreken, en een andere ​heilige​ </a:t>
            </a:r>
            <a:r>
              <a:rPr lang="nl-NL" sz="2000" dirty="0" err="1">
                <a:latin typeface="Verdana" panose="020B0604030504040204" pitchFamily="34" charset="0"/>
                <a:ea typeface="Verdana" panose="020B0604030504040204" pitchFamily="34" charset="0"/>
                <a:cs typeface="Verdana" panose="020B0604030504040204" pitchFamily="34" charset="0"/>
              </a:rPr>
              <a:t>zeide</a:t>
            </a:r>
            <a:r>
              <a:rPr lang="nl-NL" sz="2000" dirty="0">
                <a:latin typeface="Verdana" panose="020B0604030504040204" pitchFamily="34" charset="0"/>
                <a:ea typeface="Verdana" panose="020B0604030504040204" pitchFamily="34" charset="0"/>
                <a:cs typeface="Verdana" panose="020B0604030504040204" pitchFamily="34" charset="0"/>
              </a:rPr>
              <a:t> tot degene die gesproken had: Hoelang zal dit gezicht gelden – het dagelijks ​offer​ en de </a:t>
            </a:r>
            <a:r>
              <a:rPr lang="nl-NL" sz="2000" b="1" dirty="0">
                <a:latin typeface="Verdana" panose="020B0604030504040204" pitchFamily="34" charset="0"/>
                <a:ea typeface="Verdana" panose="020B0604030504040204" pitchFamily="34" charset="0"/>
                <a:cs typeface="Verdana" panose="020B0604030504040204" pitchFamily="34" charset="0"/>
              </a:rPr>
              <a:t>ontzettende ​</a:t>
            </a:r>
            <a:r>
              <a:rPr lang="nl-NL" sz="2000" b="1" dirty="0" smtClean="0">
                <a:latin typeface="Verdana" panose="020B0604030504040204" pitchFamily="34" charset="0"/>
                <a:ea typeface="Verdana" panose="020B0604030504040204" pitchFamily="34" charset="0"/>
                <a:cs typeface="Verdana" panose="020B0604030504040204" pitchFamily="34" charset="0"/>
              </a:rPr>
              <a:t>overtreding [</a:t>
            </a:r>
            <a:r>
              <a:rPr lang="he-IL" sz="2000" dirty="0">
                <a:latin typeface="Verdana" panose="020B0604030504040204" pitchFamily="34" charset="0"/>
                <a:ea typeface="Verdana" panose="020B0604030504040204" pitchFamily="34" charset="0"/>
                <a:cs typeface="Verdana" panose="020B0604030504040204" pitchFamily="34" charset="0"/>
              </a:rPr>
              <a:t>פֶּשַׁע שֹׁמֵם</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pesja</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sjomém</a:t>
            </a:r>
            <a:r>
              <a:rPr lang="nl-NL" sz="2000" dirty="0">
                <a:latin typeface="Verdana" panose="020B0604030504040204" pitchFamily="34" charset="0"/>
                <a:ea typeface="Verdana" panose="020B0604030504040204" pitchFamily="34" charset="0"/>
                <a:cs typeface="Verdana" panose="020B0604030504040204" pitchFamily="34" charset="0"/>
              </a:rPr>
              <a:t>: verwoestende overtreding</a:t>
            </a:r>
            <a:r>
              <a:rPr lang="nl-NL" sz="2000" b="1" dirty="0" smtClean="0">
                <a:latin typeface="Verdana" panose="020B0604030504040204" pitchFamily="34" charset="0"/>
                <a:ea typeface="Verdana" panose="020B0604030504040204" pitchFamily="34" charset="0"/>
                <a:cs typeface="Verdana" panose="020B0604030504040204" pitchFamily="34" charset="0"/>
              </a:rPr>
              <a:t>]</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b="1" dirty="0">
                <a:latin typeface="Verdana" panose="020B0604030504040204" pitchFamily="34" charset="0"/>
                <a:ea typeface="Verdana" panose="020B0604030504040204" pitchFamily="34" charset="0"/>
                <a:cs typeface="Verdana" panose="020B0604030504040204" pitchFamily="34" charset="0"/>
              </a:rPr>
              <a:t>het prijsgeven van het ​heiligdom​ en het vertrappen van het </a:t>
            </a:r>
            <a:r>
              <a:rPr lang="nl-NL" sz="2000" b="1" dirty="0" smtClean="0">
                <a:latin typeface="Verdana" panose="020B0604030504040204" pitchFamily="34" charset="0"/>
                <a:ea typeface="Verdana" panose="020B0604030504040204" pitchFamily="34" charset="0"/>
                <a:cs typeface="Verdana" panose="020B0604030504040204" pitchFamily="34" charset="0"/>
              </a:rPr>
              <a:t>heer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he-IL" sz="2000" b="1" dirty="0">
                <a:latin typeface="Verdana" panose="020B0604030504040204" pitchFamily="34" charset="0"/>
                <a:ea typeface="Verdana" panose="020B0604030504040204" pitchFamily="34" charset="0"/>
                <a:cs typeface="+mj-cs"/>
              </a:rPr>
              <a:t>ת</a:t>
            </a:r>
            <a:r>
              <a:rPr lang="he-IL" sz="2000" b="1" dirty="0">
                <a:latin typeface="Times New Roman" panose="02020603050405020304" pitchFamily="18" charset="0"/>
                <a:ea typeface="Verdana" panose="020B0604030504040204" pitchFamily="34" charset="0"/>
                <a:cs typeface="+mj-cs"/>
              </a:rPr>
              <a:t>ֵּת וְקֹדֶשׁ וְצָבָא מִרְמָס</a:t>
            </a:r>
            <a:r>
              <a:rPr lang="nl-NL" sz="2000" dirty="0" smtClean="0">
                <a:latin typeface="Verdana" panose="020B0604030504040204" pitchFamily="34" charset="0"/>
                <a:ea typeface="Verdana" panose="020B0604030504040204" pitchFamily="34" charset="0"/>
                <a:cs typeface="Verdana" panose="020B0604030504040204" pitchFamily="34" charset="0"/>
              </a:rPr>
              <a:t>-tet we </a:t>
            </a:r>
            <a:r>
              <a:rPr lang="nl-NL" sz="2000" dirty="0" err="1" smtClean="0">
                <a:latin typeface="Verdana" panose="020B0604030504040204" pitchFamily="34" charset="0"/>
                <a:ea typeface="Verdana" panose="020B0604030504040204" pitchFamily="34" charset="0"/>
                <a:cs typeface="Verdana" panose="020B0604030504040204" pitchFamily="34" charset="0"/>
              </a:rPr>
              <a:t>qodèsj</a:t>
            </a:r>
            <a:r>
              <a:rPr lang="nl-NL" sz="2000" dirty="0" smtClean="0">
                <a:latin typeface="Verdana" panose="020B0604030504040204" pitchFamily="34" charset="0"/>
                <a:ea typeface="Verdana" panose="020B0604030504040204" pitchFamily="34" charset="0"/>
                <a:cs typeface="Verdana" panose="020B0604030504040204" pitchFamily="34" charset="0"/>
              </a:rPr>
              <a:t> we </a:t>
            </a:r>
            <a:r>
              <a:rPr lang="nl-NL" sz="2000" dirty="0" err="1" smtClean="0">
                <a:latin typeface="Verdana" panose="020B0604030504040204" pitchFamily="34" charset="0"/>
                <a:ea typeface="Verdana" panose="020B0604030504040204" pitchFamily="34" charset="0"/>
                <a:cs typeface="Verdana" panose="020B0604030504040204" pitchFamily="34" charset="0"/>
              </a:rPr>
              <a:t>tsawa</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mirmas</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a:t> </a:t>
            </a: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nl-NL" sz="2000" dirty="0">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37578" y="1943999"/>
            <a:ext cx="9171934"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HOE LANG NOG?</a:t>
            </a:r>
          </a:p>
          <a:p>
            <a:pPr algn="ct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Marcus 13:</a:t>
            </a:r>
            <a:r>
              <a:rPr lang="nl-NL" sz="2000" dirty="0"/>
              <a:t> </a:t>
            </a:r>
            <a:r>
              <a:rPr lang="nl-NL" sz="2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Zeg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ons, wanneer zal dat geschieden en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wat is het teken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wanneer al deze dingen in vervulling zullen gaan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4339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568800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hier is de ​Christus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zie, Hij is daar, gelooft het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valse christussen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valse profeten opstaan en zij zullen tekenen en wonderen doen om, ware het mogelijk, de uitverkorenen te verleiden.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Doch gij</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ziet toe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Ik heb het u alles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418928190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15807" y="3213"/>
            <a:ext cx="9144000" cy="5232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3</a:t>
            </a:r>
            <a:r>
              <a:rPr lang="nl-NL" sz="2800" b="1" baseline="30000"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e</a:t>
            </a:r>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antwoord: </a:t>
            </a:r>
            <a:r>
              <a:rPr lang="el-GR"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Βλέπετε</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Blepete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Ziet, Kijk uit!</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0" y="4583227"/>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 (vs.21)</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0" y="5095710"/>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 (vs.22)</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7265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325989675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6" name="Rechthoek 5"/>
          <p:cNvSpPr/>
          <p:nvPr/>
        </p:nvSpPr>
        <p:spPr>
          <a:xfrm>
            <a:off x="7452" y="1988840"/>
            <a:ext cx="9144000" cy="95410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Messiassen (vs.21)</a:t>
            </a:r>
          </a:p>
          <a:p>
            <a:r>
              <a:rPr lang="nl-NL"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Indien dan iemand tot u zegt: Zie,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hier is de ​Christus</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zie, Hij is daar, gelooft het niet. </a:t>
            </a:r>
          </a:p>
        </p:txBody>
      </p:sp>
      <p:sp>
        <p:nvSpPr>
          <p:cNvPr id="8" name="Rechthoek 7"/>
          <p:cNvSpPr/>
          <p:nvPr/>
        </p:nvSpPr>
        <p:spPr>
          <a:xfrm>
            <a:off x="0" y="2996952"/>
            <a:ext cx="9144000" cy="126188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Messiassen (vs.22)</a:t>
            </a:r>
          </a:p>
          <a:p>
            <a:r>
              <a:rPr lang="nl-NL"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valse christussen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en valse profeten opstaan en zij zullen tekenen en wonderen doen om, ware het mogelijk, de uitverkorenen te verleiden</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1066" y="1012865"/>
            <a:ext cx="9144000" cy="95410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Messiassen (vs.13)</a:t>
            </a:r>
          </a:p>
          <a:p>
            <a:r>
              <a:rPr lang="nl-NL"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i="1"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2665" y="-2798"/>
            <a:ext cx="9144000"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Waarschuwing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tegen valse Messiassen (vs.6)</a:t>
            </a:r>
          </a:p>
          <a:p>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Velen </a:t>
            </a: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zullen komen onder mijn naam en zeggen: Ik ben het, en zij zullen velen verleiden.</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11460" y="4293096"/>
            <a:ext cx="9144000" cy="132343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VERLEIDING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HAAT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TEKENEN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WONDEREN</a:t>
            </a:r>
            <a:r>
              <a:rPr lang="el-GR"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21446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5878532"/>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in die dagen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na de verdrukking, zal de zon verduisterd worden en de maan zal haar glans niet geven.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Leert 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Gelijk een mens, die buitenslands ging, zijn huis overliet en aan zijn ​slaven​ volmacht gaf, aan ieder zijn werk, en de deurwachter opdroeg te waken.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Waakt dan, want gij weet niet, wanneer de ​heer​ des huizes komen zal, laat in de avond of te middernacht, bij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094667745"/>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5474" y="4725144"/>
            <a:ext cx="9128526"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he-IL" sz="3200" b="1" dirty="0">
                <a:solidFill>
                  <a:schemeClr val="bg1"/>
                </a:solidFill>
                <a:cs typeface="+mj-cs"/>
              </a:rPr>
              <a:t>בַּיָּמִים </a:t>
            </a:r>
            <a:r>
              <a:rPr lang="he-IL" sz="3200" b="1" dirty="0" smtClean="0">
                <a:solidFill>
                  <a:schemeClr val="bg1"/>
                </a:solidFill>
                <a:cs typeface="+mj-cs"/>
              </a:rPr>
              <a:t>הָהֵם</a:t>
            </a:r>
            <a:endParaRPr lang="nl-NL" sz="3200" b="1" dirty="0" smtClean="0">
              <a:solidFill>
                <a:schemeClr val="bg1"/>
              </a:solidFill>
              <a:cs typeface="+mj-cs"/>
            </a:endParaRPr>
          </a:p>
          <a:p>
            <a:pPr algn="ctr"/>
            <a:r>
              <a:rPr lang="nl-NL" sz="2000" b="1" dirty="0" err="1">
                <a:solidFill>
                  <a:schemeClr val="bg1"/>
                </a:solidFill>
                <a:cs typeface="+mj-cs"/>
              </a:rPr>
              <a:t>b</a:t>
            </a:r>
            <a:r>
              <a:rPr lang="nl-NL" sz="2000" b="1" dirty="0" err="1" smtClean="0">
                <a:solidFill>
                  <a:schemeClr val="bg1"/>
                </a:solidFill>
                <a:cs typeface="+mj-cs"/>
              </a:rPr>
              <a:t>a</a:t>
            </a:r>
            <a:r>
              <a:rPr lang="nl-NL" sz="2000" b="1" dirty="0" smtClean="0">
                <a:solidFill>
                  <a:schemeClr val="bg1"/>
                </a:solidFill>
                <a:cs typeface="+mj-cs"/>
              </a:rPr>
              <a:t> </a:t>
            </a:r>
            <a:r>
              <a:rPr lang="nl-NL" sz="2000" b="1" dirty="0" err="1" smtClean="0">
                <a:solidFill>
                  <a:schemeClr val="bg1"/>
                </a:solidFill>
                <a:cs typeface="+mj-cs"/>
              </a:rPr>
              <a:t>jamim</a:t>
            </a:r>
            <a:r>
              <a:rPr lang="nl-NL" sz="2000" b="1" dirty="0" smtClean="0">
                <a:solidFill>
                  <a:schemeClr val="bg1"/>
                </a:solidFill>
                <a:cs typeface="+mj-cs"/>
              </a:rPr>
              <a:t> </a:t>
            </a:r>
            <a:r>
              <a:rPr lang="nl-NL" sz="2000" b="1" dirty="0" err="1" smtClean="0">
                <a:solidFill>
                  <a:schemeClr val="bg1"/>
                </a:solidFill>
                <a:cs typeface="+mj-cs"/>
              </a:rPr>
              <a:t>hahem</a:t>
            </a:r>
            <a:endParaRPr lang="nl-NL" sz="2000" b="1" dirty="0" smtClean="0">
              <a:solidFill>
                <a:schemeClr val="bg1"/>
              </a:solidFill>
              <a:cs typeface="+mj-cs"/>
            </a:endParaRPr>
          </a:p>
          <a:p>
            <a:pPr algn="ctr"/>
            <a:endParaRPr lang="nl-NL" sz="2000" b="1" dirty="0">
              <a:solidFill>
                <a:schemeClr val="bg1"/>
              </a:solidFill>
              <a:cs typeface="+mj-cs"/>
            </a:endParaRPr>
          </a:p>
        </p:txBody>
      </p:sp>
      <p:sp>
        <p:nvSpPr>
          <p:cNvPr id="3" name="Rechthoek 2"/>
          <p:cNvSpPr/>
          <p:nvPr/>
        </p:nvSpPr>
        <p:spPr>
          <a:xfrm>
            <a:off x="15474" y="44624"/>
            <a:ext cx="9144000" cy="258532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METAFOOR OVER BABEL</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Jes.13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dag des </a:t>
            </a:r>
            <a:r>
              <a:rPr lang="nl-NL"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יוֹם־יְהוָה</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jom</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JHWH] komt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meedogenloos, met verbolgenheid en brandende toorn, om de aarde tot een woestenij te maken en haar zondaars van haar te verdelgen.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de sterren en de sterrenbeelden des hemels doen hun licht niet stralen, de zon is bij haar opgang verduisterd en de maan laat haar licht niet schijnen.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Dan zal ik aan de wereld het kwaad bezoeken en aan de goddelozen hun ongerechtigheid, en Ik zal de trots der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overmoedigen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doen ophouden en de hoogmoed der geweldenaars vernederen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675933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0" name="Tijdelijke aanduiding voor inhoud 2"/>
          <p:cNvSpPr txBox="1">
            <a:spLocks/>
          </p:cNvSpPr>
          <p:nvPr/>
        </p:nvSpPr>
        <p:spPr>
          <a:xfrm>
            <a:off x="3203848" y="1196752"/>
            <a:ext cx="5719314" cy="379313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90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3"/>
            <a:ext cx="9144000" cy="565200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Leert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dan van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dit ziet geschieden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weten, dat het nabij is, voor de deur.</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Vader.</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Ziet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toe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blijft waakzaam. Want gij weet niet, wanneer het de tijd is.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66900336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smtClean="0">
                          <a:solidFill>
                            <a:schemeClr val="bg1"/>
                          </a:solidFill>
                        </a:rPr>
                        <a:t>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0" y="19572"/>
            <a:ext cx="9144000" cy="5232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4</a:t>
            </a:r>
            <a:r>
              <a:rPr lang="nl-NL" sz="2800" b="1" baseline="30000"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e</a:t>
            </a:r>
            <a:r>
              <a:rPr lang="nl-NL"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antwoord: </a:t>
            </a:r>
            <a:r>
              <a:rPr lang="el-GR" sz="28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Βλέπετε</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Blepete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Ziet, Kijk uit!</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0" y="564288"/>
            <a:ext cx="9144000" cy="40011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ro" panose="020B0604030504040204" pitchFamily="34" charset="0"/>
                <a:ea typeface="Verdana" panose="020B0604030504040204" pitchFamily="34" charset="0"/>
                <a:cs typeface="Times New Roman" panose="02020603050405020304" pitchFamily="18" charset="0"/>
              </a:rPr>
              <a:t>Waarom wordt zijn  hout week?</a:t>
            </a:r>
            <a:r>
              <a:rPr lang="el-GR" sz="2000" dirty="0">
                <a:solidFill>
                  <a:schemeClr val="bg1"/>
                </a:solidFill>
                <a:latin typeface="Verdana Pro"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ro"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2082" y="980728"/>
            <a:ext cx="9144000" cy="40011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ro" panose="020B0604030504040204" pitchFamily="34" charset="0"/>
                <a:ea typeface="Verdana" panose="020B0604030504040204" pitchFamily="34" charset="0"/>
                <a:cs typeface="Times New Roman" panose="02020603050405020304" pitchFamily="18" charset="0"/>
              </a:rPr>
              <a:t>Door de late regens / de spade regen</a:t>
            </a:r>
            <a:r>
              <a:rPr lang="el-GR" sz="2000" dirty="0">
                <a:solidFill>
                  <a:schemeClr val="bg1"/>
                </a:solidFill>
                <a:latin typeface="Verdana Pro"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ro"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12532" y="1340768"/>
            <a:ext cx="9144000" cy="40011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ro" panose="020B0604030504040204" pitchFamily="34" charset="0"/>
                <a:ea typeface="Verdana" panose="020B0604030504040204" pitchFamily="34" charset="0"/>
                <a:cs typeface="Times New Roman" panose="02020603050405020304" pitchFamily="18" charset="0"/>
              </a:rPr>
              <a:t>Waar komt het water vandaan?</a:t>
            </a:r>
            <a:r>
              <a:rPr lang="el-GR" sz="2000" dirty="0">
                <a:solidFill>
                  <a:schemeClr val="bg1"/>
                </a:solidFill>
                <a:latin typeface="Verdana Pro"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ro"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5430" y="1772816"/>
            <a:ext cx="9147348" cy="646331"/>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smtClean="0">
                <a:solidFill>
                  <a:schemeClr val="bg1"/>
                </a:solidFill>
                <a:latin typeface="Verdana Pro" panose="020B0604030504040204" pitchFamily="34" charset="0"/>
              </a:rPr>
              <a:t>Ez.47:1 “De </a:t>
            </a:r>
            <a:r>
              <a:rPr lang="nl-NL" i="1" dirty="0">
                <a:solidFill>
                  <a:schemeClr val="bg1"/>
                </a:solidFill>
                <a:latin typeface="Verdana Pro" panose="020B0604030504040204" pitchFamily="34" charset="0"/>
              </a:rPr>
              <a:t>man bracht me terug naar de ingang van de tempel, die op het oosten uitzag. Daar zag ik water van onder de drempel tevoorschijn komen. </a:t>
            </a:r>
          </a:p>
        </p:txBody>
      </p:sp>
      <p:sp>
        <p:nvSpPr>
          <p:cNvPr id="10" name="Rechthoek 9"/>
          <p:cNvSpPr/>
          <p:nvPr/>
        </p:nvSpPr>
        <p:spPr>
          <a:xfrm>
            <a:off x="0" y="2420888"/>
            <a:ext cx="9144000" cy="70788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ro" panose="020B0604030504040204" pitchFamily="34" charset="0"/>
                <a:ea typeface="Verdana" panose="020B0604030504040204" pitchFamily="34" charset="0"/>
                <a:cs typeface="Times New Roman" panose="02020603050405020304" pitchFamily="18" charset="0"/>
              </a:rPr>
              <a:t>Het hout van de </a:t>
            </a:r>
            <a:r>
              <a:rPr lang="nl-NL" sz="2000" b="1" dirty="0">
                <a:solidFill>
                  <a:schemeClr val="bg1"/>
                </a:solidFill>
                <a:latin typeface="Verdana Pro" panose="020B0604030504040204" pitchFamily="34" charset="0"/>
                <a:ea typeface="Verdana" panose="020B0604030504040204" pitchFamily="34" charset="0"/>
                <a:cs typeface="Times New Roman" panose="02020603050405020304" pitchFamily="18" charset="0"/>
              </a:rPr>
              <a:t>v</a:t>
            </a:r>
            <a:r>
              <a:rPr lang="nl-NL" sz="2000" b="1" dirty="0" smtClean="0">
                <a:solidFill>
                  <a:schemeClr val="bg1"/>
                </a:solidFill>
                <a:latin typeface="Verdana Pro" panose="020B0604030504040204" pitchFamily="34" charset="0"/>
                <a:ea typeface="Verdana" panose="020B0604030504040204" pitchFamily="34" charset="0"/>
                <a:cs typeface="Times New Roman" panose="02020603050405020304" pitchFamily="18" charset="0"/>
              </a:rPr>
              <a:t>ijg wordt week door het levende water uit de tempel, door Gods aanwezigheid.</a:t>
            </a:r>
            <a:r>
              <a:rPr lang="el-GR" sz="2000" dirty="0">
                <a:solidFill>
                  <a:schemeClr val="bg1"/>
                </a:solidFill>
                <a:latin typeface="Verdana Pro"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ro"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106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2"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0" y="0"/>
            <a:ext cx="9144000" cy="5661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7" name="Tabel 6"/>
          <p:cNvGraphicFramePr>
            <a:graphicFrameLocks noGrp="1"/>
          </p:cNvGraphicFramePr>
          <p:nvPr>
            <p:extLst>
              <p:ext uri="{D42A27DB-BD31-4B8C-83A1-F6EECF244321}">
                <p14:modId xmlns:p14="http://schemas.microsoft.com/office/powerpoint/2010/main" val="271600093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smtClean="0">
                          <a:solidFill>
                            <a:schemeClr val="bg1"/>
                          </a:solidFill>
                        </a:rPr>
                        <a:t>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796" y="64126"/>
            <a:ext cx="6212408" cy="5597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179512" y="3429000"/>
            <a:ext cx="4572000" cy="2031325"/>
          </a:xfrm>
          <a:prstGeom prst="rect">
            <a:avLst/>
          </a:prstGeom>
        </p:spPr>
        <p:txBody>
          <a:bodyPr>
            <a:spAutoFit/>
          </a:bodyPr>
          <a:lstStyle/>
          <a:p>
            <a:r>
              <a:rPr lang="nl-NL" dirty="0" smtClean="0">
                <a:solidFill>
                  <a:schemeClr val="bg1"/>
                </a:solidFill>
                <a:latin typeface="ArnhemPro"/>
              </a:rPr>
              <a:t>Ezech.47:12 Langs </a:t>
            </a:r>
            <a:r>
              <a:rPr lang="nl-NL" dirty="0">
                <a:solidFill>
                  <a:schemeClr val="bg1"/>
                </a:solidFill>
                <a:latin typeface="ArnhemPro"/>
              </a:rPr>
              <a:t>de beek zullen allerlei vruchtbomen groeien, aan beide oevers. Hun bladeren verdorren niet en ze brengen altijd vruchten voort. Iedere maand dragen ze </a:t>
            </a:r>
            <a:r>
              <a:rPr lang="nl-NL" i="1" dirty="0">
                <a:solidFill>
                  <a:schemeClr val="bg1"/>
                </a:solidFill>
                <a:latin typeface="ArnhemPro"/>
              </a:rPr>
              <a:t>vrucht</a:t>
            </a:r>
            <a:r>
              <a:rPr lang="nl-NL" dirty="0">
                <a:solidFill>
                  <a:schemeClr val="bg1"/>
                </a:solidFill>
                <a:latin typeface="ArnhemPro"/>
              </a:rPr>
              <a:t>, </a:t>
            </a:r>
            <a:r>
              <a:rPr lang="nl-NL" b="1" dirty="0">
                <a:solidFill>
                  <a:schemeClr val="bg1"/>
                </a:solidFill>
                <a:latin typeface="ArnhemPro"/>
              </a:rPr>
              <a:t>want ze krijgen water dat uit de </a:t>
            </a:r>
            <a:r>
              <a:rPr lang="nl-NL" b="1" i="1" dirty="0">
                <a:solidFill>
                  <a:schemeClr val="bg1"/>
                </a:solidFill>
                <a:latin typeface="ArnhemPro"/>
              </a:rPr>
              <a:t>tempel</a:t>
            </a:r>
            <a:r>
              <a:rPr lang="nl-NL" b="1" dirty="0">
                <a:solidFill>
                  <a:schemeClr val="bg1"/>
                </a:solidFill>
                <a:latin typeface="ArnhemPro"/>
              </a:rPr>
              <a:t> stroomt</a:t>
            </a:r>
            <a:r>
              <a:rPr lang="nl-NL" dirty="0">
                <a:solidFill>
                  <a:schemeClr val="bg1"/>
                </a:solidFill>
                <a:latin typeface="ArnhemPro"/>
              </a:rPr>
              <a:t>. De vruchten zijn voedzaam, de bladeren geneeskrachtig.’</a:t>
            </a:r>
            <a:endParaRPr lang="nl-NL" dirty="0">
              <a:solidFill>
                <a:schemeClr val="bg1"/>
              </a:solidFill>
            </a:endParaRPr>
          </a:p>
        </p:txBody>
      </p:sp>
      <p:sp>
        <p:nvSpPr>
          <p:cNvPr id="3" name="Rechthoek 2"/>
          <p:cNvSpPr/>
          <p:nvPr/>
        </p:nvSpPr>
        <p:spPr>
          <a:xfrm>
            <a:off x="6444208" y="2060848"/>
            <a:ext cx="2727526" cy="1477328"/>
          </a:xfrm>
          <a:prstGeom prst="rect">
            <a:avLst/>
          </a:prstGeom>
        </p:spPr>
        <p:txBody>
          <a:bodyPr wrap="square">
            <a:spAutoFit/>
          </a:bodyPr>
          <a:lstStyle/>
          <a:p>
            <a:r>
              <a:rPr lang="nl-NL" dirty="0" smtClean="0">
                <a:solidFill>
                  <a:schemeClr val="bg1"/>
                </a:solidFill>
                <a:latin typeface="ArnhemPro"/>
              </a:rPr>
              <a:t>De vijgenboom is beeld van een vruchtdragende boom, 2 à 3 maal per jaar. Beeld van het volk van God. </a:t>
            </a:r>
            <a:endParaRPr lang="nl-NL" dirty="0">
              <a:solidFill>
                <a:schemeClr val="bg1"/>
              </a:solidFill>
            </a:endParaRPr>
          </a:p>
        </p:txBody>
      </p:sp>
    </p:spTree>
    <p:extLst>
      <p:ext uri="{BB962C8B-B14F-4D97-AF65-F5344CB8AC3E}">
        <p14:creationId xmlns:p14="http://schemas.microsoft.com/office/powerpoint/2010/main" val="1119055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293335414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smtClean="0">
                          <a:solidFill>
                            <a:schemeClr val="bg1"/>
                          </a:solidFill>
                        </a:rPr>
                        <a:t>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0" y="-27384"/>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dat niemand u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verleide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(vs.5)</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0" y="404664"/>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op uzelf. Zij zullen u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overleveren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(vs.9)</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0" y="836712"/>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Ik heb het u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alles </a:t>
            </a:r>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(vs.23)</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0" y="1268760"/>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Ziet toe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blijft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waakzaam</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(vs.33)</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0" y="1700808"/>
            <a:ext cx="9144000" cy="1015663"/>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lvl="0" algn="ctr"/>
            <a:r>
              <a:rPr lang="nl-NL" sz="2000" b="1" dirty="0">
                <a:solidFill>
                  <a:srgbClr val="FFCCFF"/>
                </a:solidFill>
                <a:latin typeface="Verdana" panose="020B0604030504040204" pitchFamily="34" charset="0"/>
                <a:ea typeface="Verdana" panose="020B0604030504040204" pitchFamily="34" charset="0"/>
                <a:cs typeface="Verdana" panose="020B0604030504040204" pitchFamily="34" charset="0"/>
              </a:rPr>
              <a:t>Marcus 13: </a:t>
            </a:r>
            <a:endParaRPr lang="nl-NL" sz="2000" b="1" dirty="0" smtClean="0">
              <a:solidFill>
                <a:srgbClr val="FFCCFF"/>
              </a:solidFill>
              <a:latin typeface="Verdana" panose="020B0604030504040204" pitchFamily="34" charset="0"/>
              <a:ea typeface="Verdana" panose="020B0604030504040204" pitchFamily="34" charset="0"/>
              <a:cs typeface="Verdana" panose="020B0604030504040204" pitchFamily="34" charset="0"/>
            </a:endParaRPr>
          </a:p>
          <a:p>
            <a:pPr lvl="0" algn="ctr"/>
            <a:r>
              <a:rPr lang="nl-NL" sz="2000" b="1" baseline="30000" dirty="0" smtClean="0">
                <a:solidFill>
                  <a:srgbClr val="FFCCFF"/>
                </a:solidFill>
                <a:latin typeface="Verdana" panose="020B0604030504040204" pitchFamily="34" charset="0"/>
                <a:ea typeface="Verdana" panose="020B0604030504040204" pitchFamily="34" charset="0"/>
                <a:cs typeface="Verdana" panose="020B0604030504040204" pitchFamily="34" charset="0"/>
              </a:rPr>
              <a:t>37</a:t>
            </a:r>
            <a:r>
              <a:rPr lang="nl-NL" sz="2000" b="1" dirty="0" smtClean="0">
                <a:solidFill>
                  <a:srgbClr val="FFCCFF"/>
                </a:solidFill>
                <a:latin typeface="Verdana" panose="020B0604030504040204" pitchFamily="34" charset="0"/>
                <a:ea typeface="Verdana" panose="020B0604030504040204" pitchFamily="34" charset="0"/>
                <a:cs typeface="Verdana" panose="020B0604030504040204" pitchFamily="34" charset="0"/>
              </a:rPr>
              <a:t>Wat </a:t>
            </a:r>
            <a:r>
              <a:rPr lang="nl-NL" sz="2000" b="1" dirty="0">
                <a:solidFill>
                  <a:srgbClr val="FFCCFF"/>
                </a:solidFill>
                <a:latin typeface="Verdana" panose="020B0604030504040204" pitchFamily="34" charset="0"/>
                <a:ea typeface="Verdana" panose="020B0604030504040204" pitchFamily="34" charset="0"/>
                <a:cs typeface="Verdana" panose="020B0604030504040204" pitchFamily="34" charset="0"/>
              </a:rPr>
              <a:t>Ik u zeg, zeg Ik allen: </a:t>
            </a:r>
            <a:endParaRPr lang="nl-NL" sz="2000" b="1" dirty="0" smtClean="0">
              <a:solidFill>
                <a:srgbClr val="FFCCFF"/>
              </a:solidFill>
              <a:latin typeface="Verdana" panose="020B0604030504040204" pitchFamily="34" charset="0"/>
              <a:ea typeface="Verdana" panose="020B0604030504040204" pitchFamily="34" charset="0"/>
              <a:cs typeface="Verdana" panose="020B0604030504040204" pitchFamily="34" charset="0"/>
            </a:endParaRPr>
          </a:p>
          <a:p>
            <a:pPr lvl="0" algn="ctr"/>
            <a:r>
              <a:rPr lang="nl-NL" sz="2000" b="1" dirty="0" smtClean="0">
                <a:solidFill>
                  <a:srgbClr val="FFCCFF"/>
                </a:solidFill>
                <a:latin typeface="Verdana" panose="020B0604030504040204" pitchFamily="34" charset="0"/>
                <a:ea typeface="Verdana" panose="020B0604030504040204" pitchFamily="34" charset="0"/>
                <a:cs typeface="Verdana" panose="020B0604030504040204" pitchFamily="34" charset="0"/>
              </a:rPr>
              <a:t>Waakt!</a:t>
            </a:r>
            <a:endParaRPr lang="nl-NL" sz="20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5897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2"/>
            <a:ext cx="9144000" cy="568800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13: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de ​tempel​ ging,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van zijn discipelen tot Hem: Meester, zie, welke stenen en welke gebouwen!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Ziet gij deze grote gebouwen? Er zal geen steen op de andere gelaten worden, die niet zal worden weggebroken.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de helling van de ​Olijfberg​ gezeten was, tegenover de tempel, vroegen ​Petrus​ en ​Jakobus​ en ​Johannes​ en ​Andreas​ Hem afzonderlijk: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 ons, wanneer zal dat geschieden en wat is het teken, wanneer al deze dingen in vervulling zullen gaan?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hen te zeggen: Ziet toe, dat niemand u verleide.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Velen zullen komen onder mijn naam en zeggen: Ik ben het, en zij zullen velen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wanneer gij hoort van ​oorlogen​ en geruchten van ​oorlogen, weest dan niet verontrust. Dat moet geschieden, maar het einde is het nog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volk zal opstaan tegen volk en koninkrijk tegen koninkrijk. Er zullen nu hier, dan daar, aardbevingen zijn en er zullen hongersnoden wezen. Dat is het begin der weeën.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op uzelf. Zij zullen u overleveren aan gerechtshoven, en in ​synagogen​ zult gij gegeseld worden en voor stadhouders en koningen zult gij gesteld worden om Mijnentwil, tot een getuigenis voor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hen.</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aan alle volken moet eerst het ​evangelie​ gepredikt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zij u wegvoeren om u over te leveren, weest dan niet van tevoren bezorgd wat gij zeggen moet, maar zegt wat u in die ure gegeven wordt; want gij zijt het niet, die spreekt, maar de ​heilige​ Geest.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een broeder zal zijn broeder overleveren ten dode en een vader zijn ​kind; en ​kinderen​ zullen opstaan tegen hun ouders en hen ter dood brengen.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gij zult door allen gehaat worden om mijns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naams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wil. Maar wie volhardt tot het einde, die zal behouden worden.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Wanneer gij dan de gruwel der verwoesting ziet staan, waar hij niet behoort – die het leest,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er acht op – laten dan die in Judea zijn, vluchten naar de bergen.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Wie op het ​dak​ is, ga niet naar beneden en ga niet naar binnen om iets uit zijn huis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wie in het veld is,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kere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niet terug om zijn kleed mede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Wee de zwangeren en de zogenden in die dagen!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Bidt, dat het niet in de winter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valle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die dagen zullen zulk een verdrukking brengen als er niet geweest is van het begin der schepping, die God geschapen heeft, tot nu toe, en ook nooit meer wezen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de Here die dagen niet had ingekort, zou geen vlees behouden worden, doch ter wille van de uitverkorenen, die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heeft uitverkoren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heeft Hij die dagen ingekort.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Indien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iemand tot u zegt: Zie, hier is de ​Christus, zie, Hij is daar, gelooft het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er zullen valse christussen en valse profeten opstaan en zij zullen tekenen en wonderen doen om, ware het mogelijk, de uitverkorenen te verleiden.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gij, ziet toe: Ik heb het u alles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voorzegd</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in die dagen, na de verdrukking, zal de zon verduisterd worden en de maan zal haar glans niet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sterren zullen van de hemel vallen en de machten der hemelen zullen wankelen.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zullen zij de Zoon des mensen zien komen op de wolken, met grote macht en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dan zal Hij zijn ​engelen​ uitzenden en zijn uitverkorenen verzamelen uit de vier windstreken, van het uiterste der aarde tot het uiterste des hemels</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Leert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dan van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en de bladeren doet uitspruiten, weet gij daaraan, dat de zomer nabij 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moet gij ook, wanneer gij dit ziet geschieden, weten, dat het nabij is, voor de deur.</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dit geslacht zal geenszins voorbijgaan, voordat dit alles geschiedt.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hemel en de aarde zullen voorbijgaan, maar mijn woorden zullen niet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die dag of van die ure weet niemand, ook de ​engelen​ in de hemel niet, ook de Zoon niet, alleen de Vader.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Ziet toe, blijft waakzaam. Want gij weet niet, wanneer het de tijd is.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Gelijk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een mens, die buitenslands ging, zijn huis overliet en aan zijn ​slaven​ volmacht gaf, aan ieder zijn werk, en de deurwachter opdroeg te waken.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Waakt dan,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want gij weet niet, wanneer de ​heer​ des huizes komen zal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laat in de avond of te middernacht, bij het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hanegekraai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of des morgens vroeg,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opdat hij niet, als hij plotseling komt, u slapende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vinde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rgbClr val="FFCCFF"/>
                </a:solidFill>
                <a:latin typeface="Verdana" panose="020B0604030504040204" pitchFamily="34" charset="0"/>
                <a:ea typeface="Verdana" panose="020B0604030504040204" pitchFamily="34" charset="0"/>
                <a:cs typeface="Verdana" panose="020B0604030504040204" pitchFamily="34" charset="0"/>
              </a:rPr>
              <a:t>37</a:t>
            </a:r>
            <a:r>
              <a:rPr lang="nl-NL" b="1" dirty="0">
                <a:solidFill>
                  <a:srgbClr val="FFCCFF"/>
                </a:solidFill>
                <a:latin typeface="Verdana" panose="020B0604030504040204" pitchFamily="34" charset="0"/>
                <a:ea typeface="Verdana" panose="020B0604030504040204" pitchFamily="34" charset="0"/>
                <a:cs typeface="Verdana" panose="020B0604030504040204" pitchFamily="34" charset="0"/>
              </a:rPr>
              <a:t>Wat Ik u zeg, zeg Ik allen: Waakt!</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284130822"/>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smtClean="0">
                          <a:solidFill>
                            <a:schemeClr val="bg1"/>
                          </a:solidFill>
                        </a:rPr>
                        <a:t>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waakt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1706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almond tree spring israel"/>
          <p:cNvPicPr>
            <a:picLocks noChangeAspect="1" noChangeArrowheads="1"/>
          </p:cNvPicPr>
          <p:nvPr/>
        </p:nvPicPr>
        <p:blipFill rotWithShape="1">
          <a:blip r:embed="rId3">
            <a:extLst>
              <a:ext uri="{28A0092B-C50C-407E-A947-70E740481C1C}">
                <a14:useLocalDpi xmlns:a14="http://schemas.microsoft.com/office/drawing/2010/main" val="0"/>
              </a:ext>
            </a:extLst>
          </a:blip>
          <a:srcRect l="9438"/>
          <a:stretch/>
        </p:blipFill>
        <p:spPr bwMode="auto">
          <a:xfrm>
            <a:off x="1" y="-27384"/>
            <a:ext cx="9158608" cy="56886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6"/>
          <p:cNvGraphicFramePr>
            <a:graphicFrameLocks noGrp="1"/>
          </p:cNvGraphicFramePr>
          <p:nvPr>
            <p:extLst>
              <p:ext uri="{D42A27DB-BD31-4B8C-83A1-F6EECF244321}">
                <p14:modId xmlns:p14="http://schemas.microsoft.com/office/powerpoint/2010/main" val="16961699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smtClean="0">
                          <a:solidFill>
                            <a:schemeClr val="bg1"/>
                          </a:solidFill>
                        </a:rPr>
                        <a:t>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waakt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71400"/>
            <a:ext cx="20669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1412776"/>
            <a:ext cx="17367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4722" y="4830251"/>
            <a:ext cx="9143999" cy="830997"/>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rgbClr val="FFCCFF"/>
                </a:solidFill>
                <a:latin typeface="Verdana Pro" panose="020B0604030504040204" pitchFamily="34" charset="0"/>
                <a:cs typeface="+mj-cs"/>
              </a:rPr>
              <a:t>Zonder regen zal de amandel [</a:t>
            </a:r>
            <a:r>
              <a:rPr lang="nl-NL" sz="2400" b="1" dirty="0" err="1" smtClean="0">
                <a:solidFill>
                  <a:srgbClr val="FFCCFF"/>
                </a:solidFill>
                <a:latin typeface="Verdana Pro" panose="020B0604030504040204" pitchFamily="34" charset="0"/>
                <a:cs typeface="+mj-cs"/>
              </a:rPr>
              <a:t>sjaqed</a:t>
            </a:r>
            <a:r>
              <a:rPr lang="nl-NL" sz="2400" b="1" dirty="0" smtClean="0">
                <a:solidFill>
                  <a:srgbClr val="FFCCFF"/>
                </a:solidFill>
                <a:latin typeface="Verdana Pro" panose="020B0604030504040204" pitchFamily="34" charset="0"/>
                <a:cs typeface="+mj-cs"/>
              </a:rPr>
              <a:t>] </a:t>
            </a:r>
          </a:p>
          <a:p>
            <a:pPr algn="ctr"/>
            <a:r>
              <a:rPr lang="nl-NL" sz="2400" b="1" dirty="0" smtClean="0">
                <a:solidFill>
                  <a:srgbClr val="FFCCFF"/>
                </a:solidFill>
                <a:latin typeface="Verdana Pro" panose="020B0604030504040204" pitchFamily="34" charset="0"/>
                <a:cs typeface="+mj-cs"/>
              </a:rPr>
              <a:t>niet ontwaken [</a:t>
            </a:r>
            <a:r>
              <a:rPr lang="nl-NL" sz="2400" b="1" dirty="0" err="1" smtClean="0">
                <a:solidFill>
                  <a:srgbClr val="FFCCFF"/>
                </a:solidFill>
                <a:latin typeface="Verdana Pro" panose="020B0604030504040204" pitchFamily="34" charset="0"/>
                <a:cs typeface="+mj-cs"/>
              </a:rPr>
              <a:t>sjaqad</a:t>
            </a:r>
            <a:r>
              <a:rPr lang="nl-NL" sz="2400" b="1" dirty="0" smtClean="0">
                <a:solidFill>
                  <a:srgbClr val="FFCCFF"/>
                </a:solidFill>
                <a:latin typeface="Verdana Pro" panose="020B0604030504040204" pitchFamily="34" charset="0"/>
                <a:cs typeface="+mj-cs"/>
              </a:rPr>
              <a:t>].</a:t>
            </a:r>
          </a:p>
        </p:txBody>
      </p:sp>
    </p:spTree>
    <p:extLst>
      <p:ext uri="{BB962C8B-B14F-4D97-AF65-F5344CB8AC3E}">
        <p14:creationId xmlns:p14="http://schemas.microsoft.com/office/powerpoint/2010/main" val="2699693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 y="25052"/>
            <a:ext cx="9139278" cy="639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 6"/>
          <p:cNvGraphicFramePr>
            <a:graphicFrameLocks noGrp="1"/>
          </p:cNvGraphicFramePr>
          <p:nvPr>
            <p:extLst>
              <p:ext uri="{D42A27DB-BD31-4B8C-83A1-F6EECF244321}">
                <p14:modId xmlns:p14="http://schemas.microsoft.com/office/powerpoint/2010/main" val="313361753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Wijn</a:t>
                      </a:r>
                      <a:r>
                        <a:rPr lang="nl-NL" sz="1000" baseline="0" dirty="0" smtClean="0">
                          <a:solidFill>
                            <a:schemeClr val="bg1"/>
                          </a:solidFill>
                        </a:rPr>
                        <a:t>gaard</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teken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verleiding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vervolging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verdrukking</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Valse Messias</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Komst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smtClean="0">
                          <a:solidFill>
                            <a:schemeClr val="bg1"/>
                          </a:solidFill>
                        </a:rPr>
                        <a:t>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waakt</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9" name="Rechthoek 8"/>
          <p:cNvSpPr/>
          <p:nvPr/>
        </p:nvSpPr>
        <p:spPr>
          <a:xfrm>
            <a:off x="220746" y="4941168"/>
            <a:ext cx="4353615" cy="1323439"/>
          </a:xfrm>
          <a:prstGeom prst="rect">
            <a:avLst/>
          </a:prstGeom>
          <a:solidFill>
            <a:schemeClr val="bg2">
              <a:lumMod val="1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rgbClr val="FFCCFF"/>
                </a:solidFill>
                <a:latin typeface="Verdana Pro" panose="020B0604030504040204" pitchFamily="34" charset="0"/>
                <a:cs typeface="+mj-cs"/>
              </a:rPr>
              <a:t>Waak als de amandel,</a:t>
            </a:r>
          </a:p>
          <a:p>
            <a:pPr algn="ctr"/>
            <a:r>
              <a:rPr lang="nl-NL" sz="2000" b="1" i="1" dirty="0">
                <a:solidFill>
                  <a:srgbClr val="FFCCFF"/>
                </a:solidFill>
                <a:latin typeface="Verdana Pro" panose="020B0604030504040204" pitchFamily="34" charset="0"/>
                <a:cs typeface="+mj-cs"/>
              </a:rPr>
              <a:t>d</a:t>
            </a:r>
            <a:r>
              <a:rPr lang="nl-NL" sz="2000" b="1" i="1" dirty="0" smtClean="0">
                <a:solidFill>
                  <a:srgbClr val="FFCCFF"/>
                </a:solidFill>
                <a:latin typeface="Verdana Pro" panose="020B0604030504040204" pitchFamily="34" charset="0"/>
                <a:cs typeface="+mj-cs"/>
              </a:rPr>
              <a:t>ie het voorjaar aankondigt</a:t>
            </a:r>
          </a:p>
          <a:p>
            <a:pPr algn="ctr"/>
            <a:r>
              <a:rPr lang="nl-NL" sz="2000" b="1" i="1" dirty="0">
                <a:solidFill>
                  <a:srgbClr val="FFCCFF"/>
                </a:solidFill>
                <a:latin typeface="Verdana Pro" panose="020B0604030504040204" pitchFamily="34" charset="0"/>
                <a:cs typeface="+mj-cs"/>
              </a:rPr>
              <a:t>d</a:t>
            </a:r>
            <a:r>
              <a:rPr lang="nl-NL" sz="2000" b="1" i="1" dirty="0" smtClean="0">
                <a:solidFill>
                  <a:srgbClr val="FFCCFF"/>
                </a:solidFill>
                <a:latin typeface="Verdana Pro" panose="020B0604030504040204" pitchFamily="34" charset="0"/>
                <a:cs typeface="+mj-cs"/>
              </a:rPr>
              <a:t>oor het levende water </a:t>
            </a:r>
          </a:p>
          <a:p>
            <a:pPr algn="ctr"/>
            <a:r>
              <a:rPr lang="nl-NL" sz="2000" b="1" i="1" dirty="0" smtClean="0">
                <a:solidFill>
                  <a:srgbClr val="FFCCFF"/>
                </a:solidFill>
                <a:latin typeface="Verdana Pro" panose="020B0604030504040204" pitchFamily="34" charset="0"/>
                <a:cs typeface="+mj-cs"/>
              </a:rPr>
              <a:t>van de late regens</a:t>
            </a:r>
          </a:p>
        </p:txBody>
      </p:sp>
      <p:sp>
        <p:nvSpPr>
          <p:cNvPr id="2" name="AutoShape 2" descr="Afbeeldingsresultaat voor almondblossom isra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Afbeeldingsresultaat voor almondblossom isra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6" descr="Afbeeldingsresultaat voor almondblossom israe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8" descr="– Almond blossoms covered with beads of rain following a winter storm.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457820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32194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el 2"/>
          <p:cNvGraphicFramePr>
            <a:graphicFrameLocks noGrp="1"/>
          </p:cNvGraphicFramePr>
          <p:nvPr>
            <p:extLst>
              <p:ext uri="{D42A27DB-BD31-4B8C-83A1-F6EECF244321}">
                <p14:modId xmlns:p14="http://schemas.microsoft.com/office/powerpoint/2010/main" val="260236026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tx1"/>
                          </a:solidFill>
                        </a:rPr>
                        <a:t>1-5</a:t>
                      </a:r>
                    </a:p>
                    <a:p>
                      <a:pPr algn="ctr"/>
                      <a:r>
                        <a:rPr lang="nl-NL" sz="1000" dirty="0" smtClean="0">
                          <a:solidFill>
                            <a:schemeClr val="tx1"/>
                          </a:solidFill>
                        </a:rPr>
                        <a:t>bezeten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322005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590592"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rot="21038725">
            <a:off x="1784882" y="3498055"/>
            <a:ext cx="7020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Gelijkenissen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2898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606816"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kstvak 21"/>
          <p:cNvSpPr txBox="1"/>
          <p:nvPr/>
        </p:nvSpPr>
        <p:spPr>
          <a:xfrm rot="21038725">
            <a:off x="1784882" y="3682721"/>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Openbaringen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8934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547664" y="1940414"/>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8483" y="4913319"/>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leer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4993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690596" y="227728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3766" y="4296397"/>
            <a:ext cx="7729307"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openbaarwording van het Koninkrijk </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3768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683568" y="1916832"/>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4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125819</TotalTime>
  <Words>8281</Words>
  <Application>Microsoft Office PowerPoint</Application>
  <PresentationFormat>Diavoorstelling (4:3)</PresentationFormat>
  <Paragraphs>2337</Paragraphs>
  <Slides>46</Slides>
  <Notes>31</Notes>
  <HiddenSlides>12</HiddenSlides>
  <MMClips>1</MMClips>
  <ScaleCrop>false</ScaleCrop>
  <HeadingPairs>
    <vt:vector size="4" baseType="variant">
      <vt:variant>
        <vt:lpstr>Thema</vt:lpstr>
      </vt:variant>
      <vt:variant>
        <vt:i4>1</vt:i4>
      </vt:variant>
      <vt:variant>
        <vt:lpstr>Diatitels</vt:lpstr>
      </vt:variant>
      <vt:variant>
        <vt:i4>46</vt:i4>
      </vt:variant>
    </vt:vector>
  </HeadingPairs>
  <TitlesOfParts>
    <vt:vector size="47"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 Wijtsma</cp:lastModifiedBy>
  <cp:revision>1588</cp:revision>
  <dcterms:created xsi:type="dcterms:W3CDTF">2016-11-11T18:02:23Z</dcterms:created>
  <dcterms:modified xsi:type="dcterms:W3CDTF">2018-01-27T06:11:29Z</dcterms:modified>
</cp:coreProperties>
</file>